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handoutMasterIdLst>
    <p:handoutMasterId r:id="rId21"/>
  </p:handoutMasterIdLst>
  <p:sldIdLst>
    <p:sldId id="460" r:id="rId2"/>
    <p:sldId id="461" r:id="rId3"/>
    <p:sldId id="462" r:id="rId4"/>
    <p:sldId id="463" r:id="rId5"/>
    <p:sldId id="464" r:id="rId6"/>
    <p:sldId id="465" r:id="rId7"/>
    <p:sldId id="466" r:id="rId8"/>
    <p:sldId id="467" r:id="rId9"/>
    <p:sldId id="468" r:id="rId10"/>
    <p:sldId id="453" r:id="rId11"/>
    <p:sldId id="455" r:id="rId12"/>
    <p:sldId id="456" r:id="rId13"/>
    <p:sldId id="457" r:id="rId14"/>
    <p:sldId id="458" r:id="rId15"/>
    <p:sldId id="439" r:id="rId16"/>
    <p:sldId id="454" r:id="rId17"/>
    <p:sldId id="459" r:id="rId18"/>
    <p:sldId id="469" r:id="rId19"/>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BBDD0"/>
    <a:srgbClr val="B0ABDD"/>
    <a:srgbClr val="ABA3CE"/>
    <a:srgbClr val="D1C4F3"/>
    <a:srgbClr val="00FF00"/>
    <a:srgbClr val="FF8000"/>
    <a:srgbClr val="218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101" d="100"/>
          <a:sy n="101" d="100"/>
        </p:scale>
        <p:origin x="-238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r>
              <a:rPr lang="en-US"/>
              <a:t>Teaching Pyramid</a:t>
            </a:r>
          </a:p>
        </p:txBody>
      </p:sp>
      <p:sp>
        <p:nvSpPr>
          <p:cNvPr id="6147"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r>
              <a:rPr lang="en-US"/>
              <a:t>Updated January 2011</a:t>
            </a:r>
          </a:p>
        </p:txBody>
      </p:sp>
      <p:sp>
        <p:nvSpPr>
          <p:cNvPr id="6148"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r>
              <a:rPr lang="en-US"/>
              <a:t>WestEd Center for Child &amp; Family Studies</a:t>
            </a:r>
          </a:p>
        </p:txBody>
      </p:sp>
      <p:sp>
        <p:nvSpPr>
          <p:cNvPr id="6149"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47A3F55A-A9D9-6248-AD25-F5814A15BCC9}" type="slidenum">
              <a:rPr lang="en-US"/>
              <a:pPr>
                <a:defRPr/>
              </a:pPr>
              <a:t>‹#›</a:t>
            </a:fld>
            <a:endParaRPr lang="en-US" dirty="0"/>
          </a:p>
        </p:txBody>
      </p:sp>
    </p:spTree>
    <p:extLst>
      <p:ext uri="{BB962C8B-B14F-4D97-AF65-F5344CB8AC3E}">
        <p14:creationId xmlns:p14="http://schemas.microsoft.com/office/powerpoint/2010/main" val="30647487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r>
              <a:rPr lang="en-US"/>
              <a:t>Teaching Pyramid</a:t>
            </a:r>
          </a:p>
        </p:txBody>
      </p:sp>
      <p:sp>
        <p:nvSpPr>
          <p:cNvPr id="3075" name="Rectangle 3"/>
          <p:cNvSpPr>
            <a:spLocks noGrp="1" noChangeArrowheads="1"/>
          </p:cNvSpPr>
          <p:nvPr>
            <p:ph type="dt" idx="1"/>
          </p:nvPr>
        </p:nvSpPr>
        <p:spPr bwMode="auto">
          <a:xfrm>
            <a:off x="5181600" y="0"/>
            <a:ext cx="39624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r>
              <a:rPr lang="en-US"/>
              <a:t>Updated January 2011</a:t>
            </a:r>
          </a:p>
        </p:txBody>
      </p:sp>
      <p:sp>
        <p:nvSpPr>
          <p:cNvPr id="2048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r>
              <a:rPr lang="en-US"/>
              <a:t>WestEd Center for Child &amp; Family Studies</a:t>
            </a:r>
          </a:p>
        </p:txBody>
      </p:sp>
      <p:sp>
        <p:nvSpPr>
          <p:cNvPr id="3079"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D0920CC8-478D-AE43-A50A-F3FFF18AC55D}" type="slidenum">
              <a:rPr lang="en-US"/>
              <a:pPr>
                <a:defRPr/>
              </a:pPr>
              <a:t>‹#›</a:t>
            </a:fld>
            <a:endParaRPr lang="en-US" dirty="0"/>
          </a:p>
        </p:txBody>
      </p:sp>
    </p:spTree>
    <p:extLst>
      <p:ext uri="{BB962C8B-B14F-4D97-AF65-F5344CB8AC3E}">
        <p14:creationId xmlns:p14="http://schemas.microsoft.com/office/powerpoint/2010/main" val="385896133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22531"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22532"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22533" name="Rectangle 7"/>
          <p:cNvSpPr>
            <a:spLocks noGrp="1" noChangeArrowheads="1"/>
          </p:cNvSpPr>
          <p:nvPr>
            <p:ph type="sldNum" sz="quarter" idx="5"/>
          </p:nvPr>
        </p:nvSpPr>
        <p:spPr>
          <a:noFill/>
        </p:spPr>
        <p:txBody>
          <a:bodyPr/>
          <a:lstStyle/>
          <a:p>
            <a:fld id="{32505C08-C150-3D41-AD11-C44085AD90DD}" type="slidenum">
              <a:rPr lang="en-US">
                <a:latin typeface="Arial" pitchFamily="-84" charset="0"/>
                <a:ea typeface="ＭＳ Ｐゴシック" pitchFamily="-84" charset="-128"/>
                <a:cs typeface="ＭＳ Ｐゴシック" pitchFamily="-84" charset="-128"/>
              </a:rPr>
              <a:pPr/>
              <a:t>1</a:t>
            </a:fld>
            <a:endParaRPr lang="en-US">
              <a:latin typeface="Arial" pitchFamily="-84" charset="0"/>
              <a:ea typeface="ＭＳ Ｐゴシック" pitchFamily="-84" charset="-128"/>
              <a:cs typeface="ＭＳ Ｐゴシック" pitchFamily="-84" charset="-128"/>
            </a:endParaRPr>
          </a:p>
        </p:txBody>
      </p:sp>
      <p:sp>
        <p:nvSpPr>
          <p:cNvPr id="22534" name="Rectangle 2"/>
          <p:cNvSpPr>
            <a:spLocks noGrp="1" noRot="1" noChangeAspect="1" noChangeArrowheads="1" noTextEdit="1"/>
          </p:cNvSpPr>
          <p:nvPr>
            <p:ph type="sldImg"/>
          </p:nvPr>
        </p:nvSpPr>
        <p:spPr>
          <a:ln/>
        </p:spPr>
      </p:sp>
      <p:sp>
        <p:nvSpPr>
          <p:cNvPr id="22535"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6D806A0-708E-7D47-9BF5-7BC208C4C4A2}" type="slidenum">
              <a:rPr lang="en-US">
                <a:latin typeface="Arial" pitchFamily="-84" charset="0"/>
                <a:ea typeface="ＭＳ Ｐゴシック" pitchFamily="-84" charset="-128"/>
                <a:cs typeface="ＭＳ Ｐゴシック" pitchFamily="-84" charset="-128"/>
              </a:rPr>
              <a:pPr/>
              <a:t>11</a:t>
            </a:fld>
            <a:endParaRPr lang="en-US">
              <a:latin typeface="Arial" pitchFamily="-84" charset="0"/>
              <a:ea typeface="ＭＳ Ｐゴシック" pitchFamily="-84" charset="-128"/>
              <a:cs typeface="ＭＳ Ｐゴシック" pitchFamily="-84" charset="-128"/>
            </a:endParaRPr>
          </a:p>
        </p:txBody>
      </p:sp>
      <p:sp>
        <p:nvSpPr>
          <p:cNvPr id="41987" name="Rectangle 2"/>
          <p:cNvSpPr>
            <a:spLocks noGrp="1" noRot="1" noChangeAspect="1" noChangeArrowheads="1"/>
          </p:cNvSpPr>
          <p:nvPr>
            <p:ph type="sldImg"/>
          </p:nvPr>
        </p:nvSpPr>
        <p:spPr>
          <a:xfrm>
            <a:off x="2830513" y="490538"/>
            <a:ext cx="3484562" cy="2613025"/>
          </a:xfrm>
          <a:solidFill>
            <a:srgbClr val="FFFFFF"/>
          </a:solidFill>
          <a:ln/>
        </p:spPr>
      </p:sp>
      <p:sp>
        <p:nvSpPr>
          <p:cNvPr id="41988" name="Rectangle 3"/>
          <p:cNvSpPr>
            <a:spLocks noGrp="1" noChangeArrowheads="1"/>
          </p:cNvSpPr>
          <p:nvPr>
            <p:ph type="body" idx="1"/>
          </p:nvPr>
        </p:nvSpPr>
        <p:spPr>
          <a:xfrm>
            <a:off x="1236663" y="3265488"/>
            <a:ext cx="6670675" cy="3101975"/>
          </a:xfrm>
          <a:solidFill>
            <a:srgbClr val="FFFFFF"/>
          </a:solidFill>
          <a:ln>
            <a:solidFill>
              <a:srgbClr val="000000"/>
            </a:solidFill>
          </a:ln>
        </p:spPr>
        <p:txBody>
          <a:bodyPr lIns="93479" tIns="46740" rIns="93479" bIns="46740"/>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2A39C2E-9951-984E-9913-A9138ED0E3C2}" type="slidenum">
              <a:rPr lang="en-US">
                <a:latin typeface="Arial" pitchFamily="-84" charset="0"/>
                <a:ea typeface="ＭＳ Ｐゴシック" pitchFamily="-84" charset="-128"/>
                <a:cs typeface="ＭＳ Ｐゴシック" pitchFamily="-84" charset="-128"/>
              </a:rPr>
              <a:pPr/>
              <a:t>12</a:t>
            </a:fld>
            <a:endParaRPr lang="en-US">
              <a:latin typeface="Arial" pitchFamily="-84" charset="0"/>
              <a:ea typeface="ＭＳ Ｐゴシック" pitchFamily="-84" charset="-128"/>
              <a:cs typeface="ＭＳ Ｐゴシック" pitchFamily="-84" charset="-128"/>
            </a:endParaRPr>
          </a:p>
        </p:txBody>
      </p:sp>
      <p:sp>
        <p:nvSpPr>
          <p:cNvPr id="44035" name="Rectangle 2"/>
          <p:cNvSpPr>
            <a:spLocks noGrp="1" noRot="1" noChangeAspect="1" noChangeArrowheads="1"/>
          </p:cNvSpPr>
          <p:nvPr>
            <p:ph type="sldImg"/>
          </p:nvPr>
        </p:nvSpPr>
        <p:spPr>
          <a:xfrm>
            <a:off x="2830513" y="490538"/>
            <a:ext cx="3484562" cy="2613025"/>
          </a:xfrm>
          <a:solidFill>
            <a:srgbClr val="FFFFFF"/>
          </a:solidFill>
          <a:ln/>
        </p:spPr>
      </p:sp>
      <p:sp>
        <p:nvSpPr>
          <p:cNvPr id="44036" name="Rectangle 3"/>
          <p:cNvSpPr>
            <a:spLocks noGrp="1" noChangeArrowheads="1"/>
          </p:cNvSpPr>
          <p:nvPr>
            <p:ph type="body" idx="1"/>
          </p:nvPr>
        </p:nvSpPr>
        <p:spPr>
          <a:xfrm>
            <a:off x="1236663" y="3265488"/>
            <a:ext cx="6670675" cy="3101975"/>
          </a:xfrm>
          <a:solidFill>
            <a:srgbClr val="FFFFFF"/>
          </a:solidFill>
          <a:ln>
            <a:solidFill>
              <a:srgbClr val="000000"/>
            </a:solidFill>
          </a:ln>
        </p:spPr>
        <p:txBody>
          <a:bodyPr lIns="93479" tIns="46740" rIns="93479" bIns="46740"/>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5C4D75C-5094-064D-8617-8FD7CC455203}" type="slidenum">
              <a:rPr lang="en-US">
                <a:latin typeface="Arial" pitchFamily="-84" charset="0"/>
                <a:ea typeface="ＭＳ Ｐゴシック" pitchFamily="-84" charset="-128"/>
                <a:cs typeface="ＭＳ Ｐゴシック" pitchFamily="-84" charset="-128"/>
              </a:rPr>
              <a:pPr/>
              <a:t>13</a:t>
            </a:fld>
            <a:endParaRPr lang="en-US">
              <a:latin typeface="Arial" pitchFamily="-84" charset="0"/>
              <a:ea typeface="ＭＳ Ｐゴシック" pitchFamily="-84" charset="-128"/>
              <a:cs typeface="ＭＳ Ｐゴシック" pitchFamily="-84" charset="-128"/>
            </a:endParaRPr>
          </a:p>
        </p:txBody>
      </p:sp>
      <p:sp>
        <p:nvSpPr>
          <p:cNvPr id="46083" name="Rectangle 2"/>
          <p:cNvSpPr>
            <a:spLocks noGrp="1" noRot="1" noChangeAspect="1" noChangeArrowheads="1"/>
          </p:cNvSpPr>
          <p:nvPr>
            <p:ph type="sldImg"/>
          </p:nvPr>
        </p:nvSpPr>
        <p:spPr>
          <a:xfrm>
            <a:off x="2830513" y="490538"/>
            <a:ext cx="3484562" cy="2613025"/>
          </a:xfrm>
          <a:solidFill>
            <a:srgbClr val="FFFFFF"/>
          </a:solidFill>
          <a:ln/>
        </p:spPr>
      </p:sp>
      <p:sp>
        <p:nvSpPr>
          <p:cNvPr id="46084" name="Rectangle 3"/>
          <p:cNvSpPr>
            <a:spLocks noGrp="1" noChangeArrowheads="1"/>
          </p:cNvSpPr>
          <p:nvPr>
            <p:ph type="body" idx="1"/>
          </p:nvPr>
        </p:nvSpPr>
        <p:spPr>
          <a:xfrm>
            <a:off x="1236663" y="3265488"/>
            <a:ext cx="6670675" cy="3101975"/>
          </a:xfrm>
          <a:solidFill>
            <a:srgbClr val="FFFFFF"/>
          </a:solidFill>
          <a:ln>
            <a:solidFill>
              <a:srgbClr val="000000"/>
            </a:solidFill>
          </a:ln>
        </p:spPr>
        <p:txBody>
          <a:bodyPr lIns="93479" tIns="46740" rIns="93479" bIns="46740"/>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A7C38AC-251C-7A43-8573-B3E32EA8C84F}" type="slidenum">
              <a:rPr lang="en-US">
                <a:latin typeface="Arial" pitchFamily="-84" charset="0"/>
                <a:ea typeface="ＭＳ Ｐゴシック" pitchFamily="-84" charset="-128"/>
                <a:cs typeface="ＭＳ Ｐゴシック" pitchFamily="-84" charset="-128"/>
              </a:rPr>
              <a:pPr/>
              <a:t>14</a:t>
            </a:fld>
            <a:endParaRPr lang="en-US">
              <a:latin typeface="Arial" pitchFamily="-84" charset="0"/>
              <a:ea typeface="ＭＳ Ｐゴシック" pitchFamily="-84" charset="-128"/>
              <a:cs typeface="ＭＳ Ｐゴシック" pitchFamily="-84" charset="-128"/>
            </a:endParaRPr>
          </a:p>
        </p:txBody>
      </p:sp>
      <p:sp>
        <p:nvSpPr>
          <p:cNvPr id="48131" name="Rectangle 2"/>
          <p:cNvSpPr>
            <a:spLocks noGrp="1" noRot="1" noChangeAspect="1" noChangeArrowheads="1"/>
          </p:cNvSpPr>
          <p:nvPr>
            <p:ph type="sldImg"/>
          </p:nvPr>
        </p:nvSpPr>
        <p:spPr>
          <a:xfrm>
            <a:off x="2830513" y="490538"/>
            <a:ext cx="3484562" cy="2613025"/>
          </a:xfrm>
          <a:solidFill>
            <a:srgbClr val="FFFFFF"/>
          </a:solidFill>
          <a:ln/>
        </p:spPr>
      </p:sp>
      <p:sp>
        <p:nvSpPr>
          <p:cNvPr id="48132" name="Rectangle 3"/>
          <p:cNvSpPr>
            <a:spLocks noGrp="1" noChangeArrowheads="1"/>
          </p:cNvSpPr>
          <p:nvPr>
            <p:ph type="body" idx="1"/>
          </p:nvPr>
        </p:nvSpPr>
        <p:spPr>
          <a:xfrm>
            <a:off x="1236663" y="3265488"/>
            <a:ext cx="6670675" cy="3101975"/>
          </a:xfrm>
          <a:solidFill>
            <a:srgbClr val="FFFFFF"/>
          </a:solidFill>
          <a:ln>
            <a:solidFill>
              <a:srgbClr val="000000"/>
            </a:solidFill>
          </a:ln>
        </p:spPr>
        <p:txBody>
          <a:bodyPr lIns="93479" tIns="46740" rIns="93479" bIns="46740"/>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50179"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50180"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50181" name="Rectangle 7"/>
          <p:cNvSpPr>
            <a:spLocks noGrp="1" noChangeArrowheads="1"/>
          </p:cNvSpPr>
          <p:nvPr>
            <p:ph type="sldNum" sz="quarter" idx="5"/>
          </p:nvPr>
        </p:nvSpPr>
        <p:spPr>
          <a:noFill/>
        </p:spPr>
        <p:txBody>
          <a:bodyPr/>
          <a:lstStyle/>
          <a:p>
            <a:fld id="{ADFA4B42-B0EC-5247-8947-04434316A3B3}" type="slidenum">
              <a:rPr lang="en-US">
                <a:latin typeface="Arial" pitchFamily="-84" charset="0"/>
                <a:ea typeface="ＭＳ Ｐゴシック" pitchFamily="-84" charset="-128"/>
                <a:cs typeface="ＭＳ Ｐゴシック" pitchFamily="-84" charset="-128"/>
              </a:rPr>
              <a:pPr/>
              <a:t>15</a:t>
            </a:fld>
            <a:endParaRPr lang="en-US">
              <a:latin typeface="Arial" pitchFamily="-84" charset="0"/>
              <a:ea typeface="ＭＳ Ｐゴシック" pitchFamily="-84" charset="-128"/>
              <a:cs typeface="ＭＳ Ｐゴシック" pitchFamily="-84" charset="-128"/>
            </a:endParaRPr>
          </a:p>
        </p:txBody>
      </p:sp>
      <p:sp>
        <p:nvSpPr>
          <p:cNvPr id="50182" name="Rectangle 2"/>
          <p:cNvSpPr>
            <a:spLocks noGrp="1" noRot="1" noChangeAspect="1" noChangeArrowheads="1" noTextEdit="1"/>
          </p:cNvSpPr>
          <p:nvPr>
            <p:ph type="sldImg"/>
          </p:nvPr>
        </p:nvSpPr>
        <p:spPr>
          <a:ln/>
        </p:spPr>
      </p:sp>
      <p:sp>
        <p:nvSpPr>
          <p:cNvPr id="50183"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54275"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54276"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54277" name="Rectangle 7"/>
          <p:cNvSpPr>
            <a:spLocks noGrp="1" noChangeArrowheads="1"/>
          </p:cNvSpPr>
          <p:nvPr>
            <p:ph type="sldNum" sz="quarter" idx="5"/>
          </p:nvPr>
        </p:nvSpPr>
        <p:spPr>
          <a:noFill/>
        </p:spPr>
        <p:txBody>
          <a:bodyPr/>
          <a:lstStyle/>
          <a:p>
            <a:fld id="{F8F6E104-275B-CE4A-B4DB-FD21D94F1A11}" type="slidenum">
              <a:rPr lang="en-US">
                <a:latin typeface="Arial" pitchFamily="-84" charset="0"/>
                <a:ea typeface="ＭＳ Ｐゴシック" pitchFamily="-84" charset="-128"/>
                <a:cs typeface="ＭＳ Ｐゴシック" pitchFamily="-84" charset="-128"/>
              </a:rPr>
              <a:pPr/>
              <a:t>18</a:t>
            </a:fld>
            <a:endParaRPr lang="en-US">
              <a:latin typeface="Arial" pitchFamily="-84" charset="0"/>
              <a:ea typeface="ＭＳ Ｐゴシック" pitchFamily="-84" charset="-128"/>
              <a:cs typeface="ＭＳ Ｐゴシック" pitchFamily="-84" charset="-128"/>
            </a:endParaRPr>
          </a:p>
        </p:txBody>
      </p:sp>
      <p:sp>
        <p:nvSpPr>
          <p:cNvPr id="54278" name="Rectangle 2"/>
          <p:cNvSpPr>
            <a:spLocks noGrp="1" noRot="1" noChangeAspect="1" noChangeArrowheads="1" noTextEdit="1"/>
          </p:cNvSpPr>
          <p:nvPr>
            <p:ph type="sldImg"/>
          </p:nvPr>
        </p:nvSpPr>
        <p:spPr>
          <a:ln/>
        </p:spPr>
      </p:sp>
      <p:sp>
        <p:nvSpPr>
          <p:cNvPr id="54279"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24579"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24580"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24581" name="Rectangle 7"/>
          <p:cNvSpPr>
            <a:spLocks noGrp="1" noChangeArrowheads="1"/>
          </p:cNvSpPr>
          <p:nvPr>
            <p:ph type="sldNum" sz="quarter" idx="5"/>
          </p:nvPr>
        </p:nvSpPr>
        <p:spPr>
          <a:noFill/>
        </p:spPr>
        <p:txBody>
          <a:bodyPr/>
          <a:lstStyle/>
          <a:p>
            <a:fld id="{5C2AB00F-03BE-CA46-BC90-156ED8B7037A}" type="slidenum">
              <a:rPr lang="en-US">
                <a:latin typeface="Arial" pitchFamily="-84" charset="0"/>
                <a:ea typeface="ＭＳ Ｐゴシック" pitchFamily="-84" charset="-128"/>
                <a:cs typeface="ＭＳ Ｐゴシック" pitchFamily="-84" charset="-128"/>
              </a:rPr>
              <a:pPr/>
              <a:t>2</a:t>
            </a:fld>
            <a:endParaRPr lang="en-US">
              <a:latin typeface="Arial" pitchFamily="-84" charset="0"/>
              <a:ea typeface="ＭＳ Ｐゴシック" pitchFamily="-84" charset="-128"/>
              <a:cs typeface="ＭＳ Ｐゴシック" pitchFamily="-84" charset="-128"/>
            </a:endParaRPr>
          </a:p>
        </p:txBody>
      </p:sp>
      <p:sp>
        <p:nvSpPr>
          <p:cNvPr id="24582" name="Rectangle 2"/>
          <p:cNvSpPr>
            <a:spLocks noGrp="1" noRot="1" noChangeAspect="1" noChangeArrowheads="1" noTextEdit="1"/>
          </p:cNvSpPr>
          <p:nvPr>
            <p:ph type="sldImg"/>
          </p:nvPr>
        </p:nvSpPr>
        <p:spPr>
          <a:ln/>
        </p:spPr>
      </p:sp>
      <p:sp>
        <p:nvSpPr>
          <p:cNvPr id="24583"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26627"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26628"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26629" name="Rectangle 7"/>
          <p:cNvSpPr>
            <a:spLocks noGrp="1" noChangeArrowheads="1"/>
          </p:cNvSpPr>
          <p:nvPr>
            <p:ph type="sldNum" sz="quarter" idx="5"/>
          </p:nvPr>
        </p:nvSpPr>
        <p:spPr>
          <a:noFill/>
        </p:spPr>
        <p:txBody>
          <a:bodyPr/>
          <a:lstStyle/>
          <a:p>
            <a:fld id="{890BDE34-36B7-2445-9D54-C6647C404D33}" type="slidenum">
              <a:rPr lang="en-US">
                <a:latin typeface="Arial" pitchFamily="-84" charset="0"/>
                <a:ea typeface="ＭＳ Ｐゴシック" pitchFamily="-84" charset="-128"/>
                <a:cs typeface="ＭＳ Ｐゴシック" pitchFamily="-84" charset="-128"/>
              </a:rPr>
              <a:pPr/>
              <a:t>3</a:t>
            </a:fld>
            <a:endParaRPr lang="en-US">
              <a:latin typeface="Arial" pitchFamily="-84" charset="0"/>
              <a:ea typeface="ＭＳ Ｐゴシック" pitchFamily="-84" charset="-128"/>
              <a:cs typeface="ＭＳ Ｐゴシック" pitchFamily="-84" charset="-128"/>
            </a:endParaRPr>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28675"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28676"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28677" name="Rectangle 7"/>
          <p:cNvSpPr>
            <a:spLocks noGrp="1" noChangeArrowheads="1"/>
          </p:cNvSpPr>
          <p:nvPr>
            <p:ph type="sldNum" sz="quarter" idx="5"/>
          </p:nvPr>
        </p:nvSpPr>
        <p:spPr>
          <a:noFill/>
        </p:spPr>
        <p:txBody>
          <a:bodyPr/>
          <a:lstStyle/>
          <a:p>
            <a:fld id="{1A252A5F-7304-7A48-B779-EC809DEB0C62}" type="slidenum">
              <a:rPr lang="en-US">
                <a:latin typeface="Arial" pitchFamily="-84" charset="0"/>
                <a:ea typeface="ＭＳ Ｐゴシック" pitchFamily="-84" charset="-128"/>
                <a:cs typeface="ＭＳ Ｐゴシック" pitchFamily="-84" charset="-128"/>
              </a:rPr>
              <a:pPr/>
              <a:t>4</a:t>
            </a:fld>
            <a:endParaRPr lang="en-US">
              <a:latin typeface="Arial" pitchFamily="-84" charset="0"/>
              <a:ea typeface="ＭＳ Ｐゴシック" pitchFamily="-84" charset="-128"/>
              <a:cs typeface="ＭＳ Ｐゴシック" pitchFamily="-84" charset="-128"/>
            </a:endParaRPr>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30723"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30724"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30725" name="Rectangle 7"/>
          <p:cNvSpPr>
            <a:spLocks noGrp="1" noChangeArrowheads="1"/>
          </p:cNvSpPr>
          <p:nvPr>
            <p:ph type="sldNum" sz="quarter" idx="5"/>
          </p:nvPr>
        </p:nvSpPr>
        <p:spPr>
          <a:noFill/>
        </p:spPr>
        <p:txBody>
          <a:bodyPr/>
          <a:lstStyle/>
          <a:p>
            <a:fld id="{1582B903-0E2A-9340-BE55-18C8AB912D3E}" type="slidenum">
              <a:rPr lang="en-US">
                <a:latin typeface="Arial" pitchFamily="-84" charset="0"/>
                <a:ea typeface="ＭＳ Ｐゴシック" pitchFamily="-84" charset="-128"/>
                <a:cs typeface="ＭＳ Ｐゴシック" pitchFamily="-84" charset="-128"/>
              </a:rPr>
              <a:pPr/>
              <a:t>5</a:t>
            </a:fld>
            <a:endParaRPr lang="en-US">
              <a:latin typeface="Arial" pitchFamily="-84" charset="0"/>
              <a:ea typeface="ＭＳ Ｐゴシック" pitchFamily="-84" charset="-128"/>
              <a:cs typeface="ＭＳ Ｐゴシック" pitchFamily="-84" charset="-128"/>
            </a:endParaRPr>
          </a:p>
        </p:txBody>
      </p:sp>
      <p:sp>
        <p:nvSpPr>
          <p:cNvPr id="30726" name="Rectangle 2"/>
          <p:cNvSpPr>
            <a:spLocks noGrp="1" noRot="1" noChangeAspect="1" noChangeArrowheads="1" noTextEdit="1"/>
          </p:cNvSpPr>
          <p:nvPr>
            <p:ph type="sldImg"/>
          </p:nvPr>
        </p:nvSpPr>
        <p:spPr>
          <a:ln/>
        </p:spPr>
      </p:sp>
      <p:sp>
        <p:nvSpPr>
          <p:cNvPr id="30727"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32771"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32772"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32773" name="Rectangle 7"/>
          <p:cNvSpPr>
            <a:spLocks noGrp="1" noChangeArrowheads="1"/>
          </p:cNvSpPr>
          <p:nvPr>
            <p:ph type="sldNum" sz="quarter" idx="5"/>
          </p:nvPr>
        </p:nvSpPr>
        <p:spPr>
          <a:noFill/>
        </p:spPr>
        <p:txBody>
          <a:bodyPr/>
          <a:lstStyle/>
          <a:p>
            <a:fld id="{82C7DC1D-2071-9246-BFED-15A0B77BF856}" type="slidenum">
              <a:rPr lang="en-US">
                <a:latin typeface="Arial" pitchFamily="-84" charset="0"/>
                <a:ea typeface="ＭＳ Ｐゴシック" pitchFamily="-84" charset="-128"/>
                <a:cs typeface="ＭＳ Ｐゴシック" pitchFamily="-84" charset="-128"/>
              </a:rPr>
              <a:pPr/>
              <a:t>6</a:t>
            </a:fld>
            <a:endParaRPr lang="en-US">
              <a:latin typeface="Arial" pitchFamily="-84" charset="0"/>
              <a:ea typeface="ＭＳ Ｐゴシック" pitchFamily="-84" charset="-128"/>
              <a:cs typeface="ＭＳ Ｐゴシック" pitchFamily="-84" charset="-128"/>
            </a:endParaRPr>
          </a:p>
        </p:txBody>
      </p:sp>
      <p:sp>
        <p:nvSpPr>
          <p:cNvPr id="32774" name="Rectangle 2"/>
          <p:cNvSpPr>
            <a:spLocks noGrp="1" noRot="1" noChangeAspect="1" noChangeArrowheads="1" noTextEdit="1"/>
          </p:cNvSpPr>
          <p:nvPr>
            <p:ph type="sldImg"/>
          </p:nvPr>
        </p:nvSpPr>
        <p:spPr>
          <a:ln/>
        </p:spPr>
      </p:sp>
      <p:sp>
        <p:nvSpPr>
          <p:cNvPr id="32775"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34819"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34820"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34821" name="Rectangle 7"/>
          <p:cNvSpPr>
            <a:spLocks noGrp="1" noChangeArrowheads="1"/>
          </p:cNvSpPr>
          <p:nvPr>
            <p:ph type="sldNum" sz="quarter" idx="5"/>
          </p:nvPr>
        </p:nvSpPr>
        <p:spPr>
          <a:noFill/>
        </p:spPr>
        <p:txBody>
          <a:bodyPr/>
          <a:lstStyle/>
          <a:p>
            <a:fld id="{23B66F84-BD04-9E42-BAAE-C376B9EC6CCB}" type="slidenum">
              <a:rPr lang="en-US">
                <a:latin typeface="Arial" pitchFamily="-84" charset="0"/>
                <a:ea typeface="ＭＳ Ｐゴシック" pitchFamily="-84" charset="-128"/>
                <a:cs typeface="ＭＳ Ｐゴシック" pitchFamily="-84" charset="-128"/>
              </a:rPr>
              <a:pPr/>
              <a:t>7</a:t>
            </a:fld>
            <a:endParaRPr lang="en-US">
              <a:latin typeface="Arial" pitchFamily="-84" charset="0"/>
              <a:ea typeface="ＭＳ Ｐゴシック" pitchFamily="-84" charset="-128"/>
              <a:cs typeface="ＭＳ Ｐゴシック" pitchFamily="-84" charset="-128"/>
            </a:endParaRPr>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36867"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36868"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36869" name="Rectangle 7"/>
          <p:cNvSpPr>
            <a:spLocks noGrp="1" noChangeArrowheads="1"/>
          </p:cNvSpPr>
          <p:nvPr>
            <p:ph type="sldNum" sz="quarter" idx="5"/>
          </p:nvPr>
        </p:nvSpPr>
        <p:spPr>
          <a:noFill/>
        </p:spPr>
        <p:txBody>
          <a:bodyPr/>
          <a:lstStyle/>
          <a:p>
            <a:fld id="{46A7FE56-5E96-934D-B852-79812936874B}" type="slidenum">
              <a:rPr lang="en-US">
                <a:latin typeface="Arial" pitchFamily="-84" charset="0"/>
                <a:ea typeface="ＭＳ Ｐゴシック" pitchFamily="-84" charset="-128"/>
                <a:cs typeface="ＭＳ Ｐゴシック" pitchFamily="-84" charset="-128"/>
              </a:rPr>
              <a:pPr/>
              <a:t>8</a:t>
            </a:fld>
            <a:endParaRPr lang="en-US">
              <a:latin typeface="Arial" pitchFamily="-84" charset="0"/>
              <a:ea typeface="ＭＳ Ｐゴシック" pitchFamily="-84" charset="-128"/>
              <a:cs typeface="ＭＳ Ｐゴシック" pitchFamily="-84" charset="-128"/>
            </a:endParaRPr>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smtClean="0">
                <a:latin typeface="Arial" pitchFamily="-84" charset="0"/>
                <a:ea typeface="ＭＳ Ｐゴシック" pitchFamily="-84" charset="-128"/>
                <a:cs typeface="ＭＳ Ｐゴシック" pitchFamily="-84" charset="-128"/>
              </a:rPr>
              <a:t>Teaching Pyramid</a:t>
            </a:r>
          </a:p>
        </p:txBody>
      </p:sp>
      <p:sp>
        <p:nvSpPr>
          <p:cNvPr id="38915" name="Rectangle 3"/>
          <p:cNvSpPr>
            <a:spLocks noGrp="1" noChangeArrowheads="1"/>
          </p:cNvSpPr>
          <p:nvPr>
            <p:ph type="dt" sz="quarter" idx="1"/>
          </p:nvPr>
        </p:nvSpPr>
        <p:spPr>
          <a:noFill/>
        </p:spPr>
        <p:txBody>
          <a:bodyPr/>
          <a:lstStyle/>
          <a:p>
            <a:r>
              <a:rPr lang="en-US" smtClean="0">
                <a:latin typeface="Arial" pitchFamily="-84" charset="0"/>
                <a:ea typeface="ＭＳ Ｐゴシック" pitchFamily="-84" charset="-128"/>
                <a:cs typeface="ＭＳ Ｐゴシック" pitchFamily="-84" charset="-128"/>
              </a:rPr>
              <a:t>Updated January 2011</a:t>
            </a:r>
          </a:p>
        </p:txBody>
      </p:sp>
      <p:sp>
        <p:nvSpPr>
          <p:cNvPr id="38916" name="Rectangle 6"/>
          <p:cNvSpPr>
            <a:spLocks noGrp="1" noChangeArrowheads="1"/>
          </p:cNvSpPr>
          <p:nvPr>
            <p:ph type="ftr" sz="quarter" idx="4"/>
          </p:nvPr>
        </p:nvSpPr>
        <p:spPr>
          <a:noFill/>
        </p:spPr>
        <p:txBody>
          <a:bodyPr/>
          <a:lstStyle/>
          <a:p>
            <a:r>
              <a:rPr lang="en-US">
                <a:latin typeface="Arial" pitchFamily="-84" charset="0"/>
                <a:ea typeface="ＭＳ Ｐゴシック" pitchFamily="-84" charset="-128"/>
                <a:cs typeface="ＭＳ Ｐゴシック" pitchFamily="-84" charset="-128"/>
              </a:rPr>
              <a:t>WestEd San Marcos</a:t>
            </a:r>
          </a:p>
        </p:txBody>
      </p:sp>
      <p:sp>
        <p:nvSpPr>
          <p:cNvPr id="38917" name="Rectangle 7"/>
          <p:cNvSpPr>
            <a:spLocks noGrp="1" noChangeArrowheads="1"/>
          </p:cNvSpPr>
          <p:nvPr>
            <p:ph type="sldNum" sz="quarter" idx="5"/>
          </p:nvPr>
        </p:nvSpPr>
        <p:spPr>
          <a:noFill/>
        </p:spPr>
        <p:txBody>
          <a:bodyPr/>
          <a:lstStyle/>
          <a:p>
            <a:fld id="{7A5E0F08-D88E-A744-8F4A-28322EC0AD03}" type="slidenum">
              <a:rPr lang="en-US">
                <a:latin typeface="Arial" pitchFamily="-84" charset="0"/>
                <a:ea typeface="ＭＳ Ｐゴシック" pitchFamily="-84" charset="-128"/>
                <a:cs typeface="ＭＳ Ｐゴシック" pitchFamily="-84" charset="-128"/>
              </a:rPr>
              <a:pPr/>
              <a:t>9</a:t>
            </a:fld>
            <a:endParaRPr lang="en-US">
              <a:latin typeface="Arial" pitchFamily="-84" charset="0"/>
              <a:ea typeface="ＭＳ Ｐゴシック" pitchFamily="-84" charset="-128"/>
              <a:cs typeface="ＭＳ Ｐゴシック" pitchFamily="-84" charset="-128"/>
            </a:endParaRPr>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a:ln/>
        </p:spPr>
        <p:txBody>
          <a:bodyPr/>
          <a:lstStyle/>
          <a:p>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330200" y="304800"/>
            <a:ext cx="8458200" cy="6324600"/>
          </a:xfrm>
          <a:prstGeom prst="rect">
            <a:avLst/>
          </a:prstGeom>
          <a:noFill/>
          <a:ln w="25400">
            <a:solidFill>
              <a:srgbClr val="3852A4"/>
            </a:solidFill>
            <a:miter lim="800000"/>
            <a:headEnd/>
            <a:tailEnd/>
          </a:ln>
        </p:spPr>
        <p:txBody>
          <a:bodyPr wrap="none" anchor="ctr">
            <a:prstTxWarp prst="textNoShape">
              <a:avLst/>
            </a:prstTxWarp>
          </a:bodyPr>
          <a:lstStyle/>
          <a:p>
            <a:pPr eaLnBrk="0" hangingPunct="0">
              <a:defRPr/>
            </a:pPr>
            <a:endParaRPr lang="en-US" dirty="0">
              <a:latin typeface="Arial" charset="0"/>
              <a:ea typeface="ＭＳ Ｐゴシック" charset="-128"/>
              <a:cs typeface="ＭＳ Ｐゴシック" charset="-128"/>
            </a:endParaRPr>
          </a:p>
        </p:txBody>
      </p:sp>
      <p:pic>
        <p:nvPicPr>
          <p:cNvPr id="5" name="Picture 7" descr="tp_logo_landscape.png"/>
          <p:cNvPicPr>
            <a:picLocks noChangeAspect="1"/>
          </p:cNvPicPr>
          <p:nvPr userDrawn="1"/>
        </p:nvPicPr>
        <p:blipFill>
          <a:blip r:embed="rId2"/>
          <a:srcRect/>
          <a:stretch>
            <a:fillRect/>
          </a:stretch>
        </p:blipFill>
        <p:spPr bwMode="auto">
          <a:xfrm>
            <a:off x="723900" y="457200"/>
            <a:ext cx="7696200" cy="1668463"/>
          </a:xfrm>
          <a:prstGeom prst="rect">
            <a:avLst/>
          </a:prstGeom>
          <a:noFill/>
          <a:ln w="9525">
            <a:noFill/>
            <a:miter lim="800000"/>
            <a:headEnd/>
            <a:tailEnd/>
          </a:ln>
        </p:spPr>
      </p:pic>
      <p:sp>
        <p:nvSpPr>
          <p:cNvPr id="8209" name="Rectangle 17"/>
          <p:cNvSpPr>
            <a:spLocks noGrp="1" noChangeArrowheads="1"/>
          </p:cNvSpPr>
          <p:nvPr>
            <p:ph type="ctrTitle"/>
          </p:nvPr>
        </p:nvSpPr>
        <p:spPr>
          <a:xfrm>
            <a:off x="685800" y="2308225"/>
            <a:ext cx="7772400" cy="1905000"/>
          </a:xfrm>
        </p:spPr>
        <p:txBody>
          <a:bodyPr/>
          <a:lstStyle>
            <a:lvl1pPr>
              <a:defRPr sz="4400"/>
            </a:lvl1pPr>
          </a:lstStyle>
          <a:p>
            <a:r>
              <a:rPr lang="en-US"/>
              <a:t>Click to edit Master title style</a:t>
            </a:r>
          </a:p>
        </p:txBody>
      </p:sp>
      <p:sp>
        <p:nvSpPr>
          <p:cNvPr id="8210" name="Rectangle 18"/>
          <p:cNvSpPr>
            <a:spLocks noGrp="1" noChangeArrowheads="1"/>
          </p:cNvSpPr>
          <p:nvPr>
            <p:ph type="subTitle" idx="1"/>
          </p:nvPr>
        </p:nvSpPr>
        <p:spPr>
          <a:xfrm>
            <a:off x="1371600" y="4594225"/>
            <a:ext cx="6400800" cy="1066800"/>
          </a:xfrm>
        </p:spPr>
        <p:txBody>
          <a:bodyPr/>
          <a:lstStyle>
            <a:lvl1pPr marL="0" indent="0" algn="ctr">
              <a:buFontTx/>
              <a:buNone/>
              <a:defRPr sz="3600"/>
            </a:lvl1pPr>
          </a:lstStyle>
          <a:p>
            <a:r>
              <a:rPr lang="en-US"/>
              <a:t>Click to edit Master subtitle style</a:t>
            </a:r>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20383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59626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876800"/>
          </a:xfrm>
        </p:spPr>
        <p:txBody>
          <a:bodyPr/>
          <a:lstStyle/>
          <a:p>
            <a:pPr lvl="0"/>
            <a:endParaRPr lang="en-US" noProof="0" dirty="0" smtClean="0"/>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876800"/>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495800"/>
          </a:xfrm>
        </p:spPr>
        <p:txBody>
          <a:bodyPr/>
          <a:lstStyle/>
          <a:p>
            <a:pPr lvl="0"/>
            <a:endParaRPr lang="en-US" noProof="0" dirty="0"/>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2" name="Rectangle 58"/>
          <p:cNvSpPr>
            <a:spLocks noChangeArrowheads="1"/>
          </p:cNvSpPr>
          <p:nvPr userDrawn="1"/>
        </p:nvSpPr>
        <p:spPr bwMode="auto">
          <a:xfrm>
            <a:off x="330200" y="304800"/>
            <a:ext cx="8458200" cy="6324600"/>
          </a:xfrm>
          <a:prstGeom prst="rect">
            <a:avLst/>
          </a:prstGeom>
          <a:noFill/>
          <a:ln w="25400">
            <a:solidFill>
              <a:srgbClr val="004080"/>
            </a:solidFill>
            <a:miter lim="800000"/>
            <a:headEnd/>
            <a:tailEnd/>
          </a:ln>
        </p:spPr>
        <p:txBody>
          <a:bodyPr wrap="none" anchor="ctr">
            <a:prstTxWarp prst="textNoShape">
              <a:avLst/>
            </a:prstTxWarp>
          </a:bodyPr>
          <a:lstStyle/>
          <a:p>
            <a:pPr eaLnBrk="0" hangingPunct="0">
              <a:defRPr/>
            </a:pPr>
            <a:endParaRPr lang="en-US" dirty="0">
              <a:latin typeface="Arial" charset="0"/>
              <a:ea typeface="ＭＳ Ｐゴシック" charset="-128"/>
              <a:cs typeface="ＭＳ Ｐゴシック" charset="-128"/>
            </a:endParaRPr>
          </a:p>
        </p:txBody>
      </p:sp>
      <p:sp>
        <p:nvSpPr>
          <p:cNvPr id="1027" name="Rectangle 2"/>
          <p:cNvSpPr>
            <a:spLocks noGrp="1" noChangeArrowheads="1"/>
          </p:cNvSpPr>
          <p:nvPr>
            <p:ph type="title"/>
          </p:nvPr>
        </p:nvSpPr>
        <p:spPr bwMode="auto">
          <a:xfrm>
            <a:off x="457200" y="3810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600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tp_logo.png"/>
          <p:cNvPicPr>
            <a:picLocks noChangeAspect="1"/>
          </p:cNvPicPr>
          <p:nvPr userDrawn="1"/>
        </p:nvPicPr>
        <p:blipFill>
          <a:blip r:embed="rId19"/>
          <a:srcRect/>
          <a:stretch>
            <a:fillRect/>
          </a:stretch>
        </p:blipFill>
        <p:spPr bwMode="auto">
          <a:xfrm>
            <a:off x="8077200" y="5562600"/>
            <a:ext cx="1049338"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6"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 id="2147484204" r:id="rId16"/>
    <p:sldLayoutId id="2147484205" r:id="rId17"/>
  </p:sldLayoutIdLst>
  <p:transition>
    <p:zoom/>
  </p:transition>
  <p:hf sldNum="0" hdr="0" ftr="0" dt="0"/>
  <p:txStyles>
    <p:titleStyle>
      <a:lvl1pPr algn="ctr" rtl="0" eaLnBrk="0" fontAlgn="base" hangingPunct="0">
        <a:spcBef>
          <a:spcPct val="0"/>
        </a:spcBef>
        <a:spcAft>
          <a:spcPct val="0"/>
        </a:spcAft>
        <a:defRPr sz="4000" b="1">
          <a:solidFill>
            <a:srgbClr val="004080"/>
          </a:solidFill>
          <a:latin typeface="+mj-lt"/>
          <a:ea typeface="+mj-ea"/>
          <a:cs typeface="+mj-cs"/>
        </a:defRPr>
      </a:lvl1pPr>
      <a:lvl2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b="1">
          <a:solidFill>
            <a:srgbClr val="004080"/>
          </a:solidFill>
          <a:latin typeface="Arial" charset="0"/>
          <a:ea typeface="ＭＳ Ｐゴシック" charset="-128"/>
          <a:cs typeface="ＭＳ Ｐゴシック" charset="-128"/>
        </a:defRPr>
      </a:lvl5pPr>
      <a:lvl6pPr marL="4572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6pPr>
      <a:lvl7pPr marL="9144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7pPr>
      <a:lvl8pPr marL="13716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8pPr>
      <a:lvl9pPr marL="1828800" algn="ctr" rtl="0" fontAlgn="base">
        <a:spcBef>
          <a:spcPct val="0"/>
        </a:spcBef>
        <a:spcAft>
          <a:spcPct val="0"/>
        </a:spcAft>
        <a:defRPr sz="4000" b="1">
          <a:solidFill>
            <a:srgbClr val="004080"/>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00408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Wingdings" pitchFamily="-84" charset="2"/>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371600" y="4419600"/>
            <a:ext cx="6400800" cy="2057400"/>
          </a:xfrm>
          <a:prstGeom prst="rect">
            <a:avLst/>
          </a:prstGeom>
          <a:noFill/>
          <a:ln w="9525">
            <a:noFill/>
            <a:miter lim="800000"/>
            <a:headEnd/>
            <a:tailEnd/>
          </a:ln>
        </p:spPr>
        <p:txBody>
          <a:bodyPr>
            <a:prstTxWarp prst="textNoShape">
              <a:avLst/>
            </a:prstTxWarp>
          </a:bodyPr>
          <a:lstStyle/>
          <a:p>
            <a:pPr algn="ctr" eaLnBrk="0" hangingPunct="0">
              <a:spcBef>
                <a:spcPct val="20000"/>
              </a:spcBef>
              <a:buClr>
                <a:srgbClr val="004080"/>
              </a:buClr>
            </a:pPr>
            <a:r>
              <a:rPr lang="en-US" sz="2600">
                <a:latin typeface="Footlight MT Light" pitchFamily="-84" charset="0"/>
              </a:rPr>
              <a:t>Adapted 2012 by WestEd Teaching Pyramid</a:t>
            </a:r>
            <a:br>
              <a:rPr lang="en-US" sz="2600">
                <a:latin typeface="Footlight MT Light" pitchFamily="-84" charset="0"/>
              </a:rPr>
            </a:br>
            <a:r>
              <a:rPr lang="en-US" sz="2600">
                <a:latin typeface="Footlight MT Light" pitchFamily="-84" charset="0"/>
              </a:rPr>
              <a:t>from a scripted story to assist with teaching the “Turtle Technique”</a:t>
            </a:r>
          </a:p>
          <a:p>
            <a:pPr algn="ctr" eaLnBrk="0" hangingPunct="0">
              <a:spcBef>
                <a:spcPct val="20000"/>
              </a:spcBef>
              <a:buClr>
                <a:srgbClr val="004080"/>
              </a:buClr>
            </a:pPr>
            <a:endParaRPr lang="en-US" sz="800"/>
          </a:p>
          <a:p>
            <a:pPr algn="ctr" eaLnBrk="0" hangingPunct="0">
              <a:spcBef>
                <a:spcPct val="20000"/>
              </a:spcBef>
              <a:buClr>
                <a:srgbClr val="004080"/>
              </a:buClr>
            </a:pPr>
            <a:r>
              <a:rPr lang="en-US" sz="1600"/>
              <a:t>Original By Rochelle Lentini March 2005</a:t>
            </a:r>
          </a:p>
        </p:txBody>
      </p:sp>
      <p:sp>
        <p:nvSpPr>
          <p:cNvPr id="21507" name="Text Box 5"/>
          <p:cNvSpPr txBox="1">
            <a:spLocks noChangeArrowheads="1"/>
          </p:cNvSpPr>
          <p:nvPr/>
        </p:nvSpPr>
        <p:spPr bwMode="auto">
          <a:xfrm>
            <a:off x="2324100" y="6305550"/>
            <a:ext cx="4495800" cy="246063"/>
          </a:xfrm>
          <a:prstGeom prst="rect">
            <a:avLst/>
          </a:prstGeom>
          <a:noFill/>
          <a:ln w="9525">
            <a:noFill/>
            <a:miter lim="800000"/>
            <a:headEnd/>
            <a:tailEnd/>
          </a:ln>
        </p:spPr>
        <p:txBody>
          <a:bodyPr anchor="b">
            <a:prstTxWarp prst="textNoShape">
              <a:avLst/>
            </a:prstTxWarp>
            <a:spAutoFit/>
          </a:bodyPr>
          <a:lstStyle/>
          <a:p>
            <a:pPr algn="ctr" eaLnBrk="0" hangingPunct="0"/>
            <a:r>
              <a:rPr lang="en-US" sz="1000">
                <a:latin typeface="Verdana" pitchFamily="-84" charset="0"/>
              </a:rPr>
              <a:t>Artwork by Alejandro Castillon,  2011 WestEd</a:t>
            </a:r>
            <a:endParaRPr lang="en-US" sz="1000"/>
          </a:p>
        </p:txBody>
      </p:sp>
      <p:sp>
        <p:nvSpPr>
          <p:cNvPr id="9" name="Rectangle 7"/>
          <p:cNvSpPr txBox="1">
            <a:spLocks noChangeArrowheads="1"/>
          </p:cNvSpPr>
          <p:nvPr/>
        </p:nvSpPr>
        <p:spPr bwMode="auto">
          <a:xfrm>
            <a:off x="3886200" y="1295400"/>
            <a:ext cx="4648200" cy="2590800"/>
          </a:xfrm>
          <a:prstGeom prst="rect">
            <a:avLst/>
          </a:prstGeom>
          <a:noFill/>
          <a:ln w="9525">
            <a:solidFill>
              <a:schemeClr val="tx1"/>
            </a:solidFill>
            <a:miter lim="800000"/>
            <a:headEnd/>
            <a:tailEnd/>
          </a:ln>
        </p:spPr>
        <p:txBody>
          <a:bodyPr anchor="ctr">
            <a:prstTxWarp prst="textNoShape">
              <a:avLst/>
            </a:prstTxWarp>
          </a:bodyPr>
          <a:lstStyle/>
          <a:p>
            <a:pPr algn="ctr" eaLnBrk="0" hangingPunct="0">
              <a:defRPr/>
            </a:pPr>
            <a:r>
              <a:rPr lang="en-US" sz="4400" b="1" kern="0" dirty="0">
                <a:solidFill>
                  <a:srgbClr val="004080"/>
                </a:solidFill>
                <a:latin typeface="+mj-lt"/>
                <a:ea typeface="+mj-ea"/>
                <a:cs typeface="+mj-cs"/>
              </a:rPr>
              <a:t>Sonia Snail Takes Time to Tuck and Think</a:t>
            </a:r>
          </a:p>
        </p:txBody>
      </p:sp>
      <p:pic>
        <p:nvPicPr>
          <p:cNvPr id="21509" name="Picture 6" descr="snail_happy.png"/>
          <p:cNvPicPr>
            <a:picLocks noChangeAspect="1"/>
          </p:cNvPicPr>
          <p:nvPr/>
        </p:nvPicPr>
        <p:blipFill>
          <a:blip r:embed="rId3"/>
          <a:srcRect/>
          <a:stretch>
            <a:fillRect/>
          </a:stretch>
        </p:blipFill>
        <p:spPr bwMode="auto">
          <a:xfrm>
            <a:off x="685800" y="1600200"/>
            <a:ext cx="3124200" cy="2017713"/>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idx="4294967295"/>
          </p:nvPr>
        </p:nvSpPr>
        <p:spPr>
          <a:xfrm>
            <a:off x="457200" y="533400"/>
            <a:ext cx="8229600" cy="1143000"/>
          </a:xfrm>
        </p:spPr>
        <p:txBody>
          <a:bodyPr/>
          <a:lstStyle/>
          <a:p>
            <a:r>
              <a:rPr lang="en-US"/>
              <a:t>The End!</a:t>
            </a:r>
          </a:p>
        </p:txBody>
      </p:sp>
      <p:pic>
        <p:nvPicPr>
          <p:cNvPr id="39939" name="Picture 126" descr="snail_end.png"/>
          <p:cNvPicPr>
            <a:picLocks noChangeAspect="1"/>
          </p:cNvPicPr>
          <p:nvPr/>
        </p:nvPicPr>
        <p:blipFill>
          <a:blip r:embed="rId2"/>
          <a:srcRect/>
          <a:stretch>
            <a:fillRect/>
          </a:stretch>
        </p:blipFill>
        <p:spPr bwMode="auto">
          <a:xfrm>
            <a:off x="2247900" y="1676400"/>
            <a:ext cx="4648200" cy="3981450"/>
          </a:xfrm>
          <a:prstGeom prst="rect">
            <a:avLst/>
          </a:prstGeom>
          <a:noFill/>
          <a:ln w="9525">
            <a:noFill/>
            <a:miter lim="800000"/>
            <a:headEnd/>
            <a:tailEnd/>
          </a:ln>
        </p:spPr>
      </p:pic>
      <p:sp>
        <p:nvSpPr>
          <p:cNvPr id="6" name="TextBox 5"/>
          <p:cNvSpPr txBox="1"/>
          <p:nvPr/>
        </p:nvSpPr>
        <p:spPr>
          <a:xfrm>
            <a:off x="457200" y="6276975"/>
            <a:ext cx="5619750" cy="276225"/>
          </a:xfrm>
          <a:prstGeom prst="rect">
            <a:avLst/>
          </a:prstGeom>
          <a:noFill/>
        </p:spPr>
        <p:txBody>
          <a:bodyPr wrap="none">
            <a:spAutoFit/>
          </a:bodyPr>
          <a:lstStyle/>
          <a:p>
            <a:pPr>
              <a:defRPr/>
            </a:pPr>
            <a:r>
              <a:rPr lang="en-US" sz="12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nail_1ouch.png"/>
          <p:cNvPicPr>
            <a:picLocks noChangeAspect="1"/>
          </p:cNvPicPr>
          <p:nvPr/>
        </p:nvPicPr>
        <p:blipFill>
          <a:blip r:embed="rId3"/>
          <a:srcRect/>
          <a:stretch>
            <a:fillRect/>
          </a:stretch>
        </p:blipFill>
        <p:spPr bwMode="auto">
          <a:xfrm>
            <a:off x="685800" y="1219200"/>
            <a:ext cx="7700963" cy="4419600"/>
          </a:xfrm>
          <a:prstGeom prst="rect">
            <a:avLst/>
          </a:prstGeom>
          <a:noFill/>
          <a:ln w="9525">
            <a:noFill/>
            <a:miter lim="800000"/>
            <a:headEnd/>
            <a:tailEnd/>
          </a:ln>
        </p:spPr>
      </p:pic>
      <p:sp>
        <p:nvSpPr>
          <p:cNvPr id="40963" name="TextBox 6"/>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1</a:t>
            </a:r>
          </a:p>
        </p:txBody>
      </p:sp>
      <p:sp>
        <p:nvSpPr>
          <p:cNvPr id="4" name="Rectangle 9"/>
          <p:cNvSpPr>
            <a:spLocks noChangeArrowheads="1"/>
          </p:cNvSpPr>
          <p:nvPr/>
        </p:nvSpPr>
        <p:spPr bwMode="auto">
          <a:xfrm>
            <a:off x="5105400" y="685800"/>
            <a:ext cx="2895600" cy="1295400"/>
          </a:xfrm>
          <a:prstGeom prst="rect">
            <a:avLst/>
          </a:prstGeom>
          <a:noFill/>
          <a:ln w="9525">
            <a:noFill/>
            <a:miter lim="800000"/>
            <a:headEnd/>
            <a:tailEnd/>
          </a:ln>
          <a:effectLst/>
        </p:spPr>
        <p:txBody>
          <a:bodyPr>
            <a:prstTxWarp prst="textNoShape">
              <a:avLst/>
            </a:prstTxWarp>
          </a:bodyPr>
          <a:lstStyle/>
          <a:p>
            <a:pPr algn="ctr" eaLnBrk="0" hangingPunct="0">
              <a:spcBef>
                <a:spcPct val="50000"/>
              </a:spcBef>
              <a:buClr>
                <a:srgbClr val="0000FF"/>
              </a:buClr>
              <a:defRPr/>
            </a:pPr>
            <a:r>
              <a:rPr lang="en-US" sz="3000" b="1" dirty="0">
                <a:solidFill>
                  <a:schemeClr val="tx2"/>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Something happens</a:t>
            </a:r>
            <a:endParaRPr lang="en-US" sz="3000" b="1" dirty="0">
              <a:effectLst>
                <a:outerShdw blurRad="38100" dist="38100" dir="2700000" algn="tl">
                  <a:srgbClr val="DDDDDD"/>
                </a:outerShdw>
              </a:effectLst>
              <a:latin typeface="Arial" pitchFamily="-109" charset="0"/>
              <a:ea typeface="ＭＳ Ｐゴシック" pitchFamily="-109" charset="-128"/>
              <a:cs typeface="ＭＳ Ｐゴシック" pitchFamily="-109" charset="-128"/>
            </a:endParaRPr>
          </a:p>
          <a:p>
            <a:pPr marL="342900" indent="-342900" eaLnBrk="0" hangingPunct="0">
              <a:spcBef>
                <a:spcPct val="20000"/>
              </a:spcBef>
              <a:buClr>
                <a:srgbClr val="0000FF"/>
              </a:buClr>
              <a:buFontTx/>
              <a:buChar char="•"/>
              <a:defRPr/>
            </a:pPr>
            <a:endParaRPr lang="en-US" sz="3000" dirty="0">
              <a:latin typeface="Arial" pitchFamily="-109" charset="0"/>
              <a:ea typeface="ＭＳ Ｐゴシック" pitchFamily="-109" charset="-128"/>
              <a:cs typeface="ＭＳ Ｐゴシック" pitchFamily="-109" charset="-128"/>
            </a:endParaRPr>
          </a:p>
        </p:txBody>
      </p:sp>
      <p:sp>
        <p:nvSpPr>
          <p:cNvPr id="6" name="TextBox 5"/>
          <p:cNvSpPr txBox="1"/>
          <p:nvPr/>
        </p:nvSpPr>
        <p:spPr>
          <a:xfrm>
            <a:off x="400050" y="6276975"/>
            <a:ext cx="5619750" cy="276225"/>
          </a:xfrm>
          <a:prstGeom prst="rect">
            <a:avLst/>
          </a:prstGeom>
          <a:noFill/>
        </p:spPr>
        <p:txBody>
          <a:bodyPr wrap="none">
            <a:spAutoFit/>
          </a:bodyPr>
          <a:lstStyle/>
          <a:p>
            <a:pPr>
              <a:defRPr/>
            </a:pPr>
            <a:r>
              <a:rPr lang="en-US" sz="12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2</a:t>
            </a:r>
          </a:p>
        </p:txBody>
      </p:sp>
      <p:pic>
        <p:nvPicPr>
          <p:cNvPr id="43011" name="Picture 3" descr="snail_2stop.png"/>
          <p:cNvPicPr>
            <a:picLocks noChangeAspect="1"/>
          </p:cNvPicPr>
          <p:nvPr/>
        </p:nvPicPr>
        <p:blipFill>
          <a:blip r:embed="rId3"/>
          <a:srcRect/>
          <a:stretch>
            <a:fillRect/>
          </a:stretch>
        </p:blipFill>
        <p:spPr bwMode="auto">
          <a:xfrm>
            <a:off x="1638300" y="685800"/>
            <a:ext cx="5905500" cy="5478463"/>
          </a:xfrm>
          <a:prstGeom prst="rect">
            <a:avLst/>
          </a:prstGeom>
          <a:noFill/>
          <a:ln w="9525">
            <a:noFill/>
            <a:miter lim="800000"/>
            <a:headEnd/>
            <a:tailEnd/>
          </a:ln>
        </p:spPr>
      </p:pic>
      <p:sp>
        <p:nvSpPr>
          <p:cNvPr id="4" name="Rectangle 3"/>
          <p:cNvSpPr/>
          <p:nvPr/>
        </p:nvSpPr>
        <p:spPr>
          <a:xfrm>
            <a:off x="0" y="304800"/>
            <a:ext cx="4572000" cy="1384300"/>
          </a:xfrm>
          <a:prstGeom prst="rect">
            <a:avLst/>
          </a:prstGeom>
        </p:spPr>
        <p:txBody>
          <a:bodyPr>
            <a:prstTxWarp prst="textNoShape">
              <a:avLst/>
            </a:prstTxWarp>
            <a:spAutoFit/>
          </a:bodyPr>
          <a:lstStyle/>
          <a:p>
            <a:pPr algn="ctr" eaLnBrk="0" hangingPunct="0">
              <a:spcBef>
                <a:spcPct val="50000"/>
              </a:spcBef>
              <a:buClr>
                <a:srgbClr val="0000FF"/>
              </a:buClr>
            </a:pPr>
            <a:r>
              <a:rPr lang="en-US" sz="2800" b="1">
                <a:solidFill>
                  <a:schemeClr val="tx2"/>
                </a:solidFill>
                <a:effectLst>
                  <a:outerShdw blurRad="38100" dist="38100" dir="2700000" algn="tl">
                    <a:srgbClr val="DDDDDD"/>
                  </a:outerShdw>
                </a:effectLst>
              </a:rPr>
              <a:t>Stop.</a:t>
            </a:r>
            <a:br>
              <a:rPr lang="en-US" sz="2800" b="1">
                <a:solidFill>
                  <a:schemeClr val="tx2"/>
                </a:solidFill>
                <a:effectLst>
                  <a:outerShdw blurRad="38100" dist="38100" dir="2700000" algn="tl">
                    <a:srgbClr val="DDDDDD"/>
                  </a:outerShdw>
                </a:effectLst>
              </a:rPr>
            </a:br>
            <a:r>
              <a:rPr lang="en-US" sz="2800" b="1">
                <a:solidFill>
                  <a:schemeClr val="tx2"/>
                </a:solidFill>
                <a:effectLst>
                  <a:outerShdw blurRad="38100" dist="38100" dir="2700000" algn="tl">
                    <a:srgbClr val="DDDDDD"/>
                  </a:outerShdw>
                </a:effectLst>
              </a:rPr>
              <a:t>Think:</a:t>
            </a:r>
            <a:br>
              <a:rPr lang="en-US" sz="2800" b="1">
                <a:solidFill>
                  <a:schemeClr val="tx2"/>
                </a:solidFill>
                <a:effectLst>
                  <a:outerShdw blurRad="38100" dist="38100" dir="2700000" algn="tl">
                    <a:srgbClr val="DDDDDD"/>
                  </a:outerShdw>
                </a:effectLst>
              </a:rPr>
            </a:br>
            <a:r>
              <a:rPr lang="en-US" sz="2800" b="1">
                <a:solidFill>
                  <a:schemeClr val="tx2"/>
                </a:solidFill>
                <a:effectLst>
                  <a:outerShdw blurRad="38100" dist="38100" dir="2700000" algn="tl">
                    <a:srgbClr val="DDDDDD"/>
                  </a:outerShdw>
                </a:effectLst>
              </a:rPr>
              <a:t>What Am I Feeling? </a:t>
            </a:r>
            <a:endParaRPr lang="en-US" sz="2800"/>
          </a:p>
        </p:txBody>
      </p:sp>
      <p:sp>
        <p:nvSpPr>
          <p:cNvPr id="5" name="TextBox 4"/>
          <p:cNvSpPr txBox="1"/>
          <p:nvPr/>
        </p:nvSpPr>
        <p:spPr>
          <a:xfrm>
            <a:off x="400050" y="6276975"/>
            <a:ext cx="5619750" cy="276225"/>
          </a:xfrm>
          <a:prstGeom prst="rect">
            <a:avLst/>
          </a:prstGeom>
          <a:noFill/>
        </p:spPr>
        <p:txBody>
          <a:bodyPr wrap="none">
            <a:spAutoFit/>
          </a:bodyPr>
          <a:lstStyle/>
          <a:p>
            <a:pPr>
              <a:defRPr/>
            </a:pPr>
            <a:r>
              <a:rPr lang="en-US" sz="12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3</a:t>
            </a:r>
          </a:p>
        </p:txBody>
      </p:sp>
      <p:pic>
        <p:nvPicPr>
          <p:cNvPr id="45059" name="Picture 3" descr="snail_3tuck.png"/>
          <p:cNvPicPr>
            <a:picLocks noChangeAspect="1"/>
          </p:cNvPicPr>
          <p:nvPr/>
        </p:nvPicPr>
        <p:blipFill>
          <a:blip r:embed="rId3"/>
          <a:srcRect/>
          <a:stretch>
            <a:fillRect/>
          </a:stretch>
        </p:blipFill>
        <p:spPr bwMode="auto">
          <a:xfrm>
            <a:off x="762000" y="1066800"/>
            <a:ext cx="7315200" cy="4773613"/>
          </a:xfrm>
          <a:prstGeom prst="rect">
            <a:avLst/>
          </a:prstGeom>
          <a:noFill/>
          <a:ln w="9525">
            <a:noFill/>
            <a:miter lim="800000"/>
            <a:headEnd/>
            <a:tailEnd/>
          </a:ln>
        </p:spPr>
      </p:pic>
      <p:sp>
        <p:nvSpPr>
          <p:cNvPr id="4" name="Rectangle 3"/>
          <p:cNvSpPr/>
          <p:nvPr/>
        </p:nvSpPr>
        <p:spPr>
          <a:xfrm>
            <a:off x="2743200" y="404813"/>
            <a:ext cx="5638800" cy="2262187"/>
          </a:xfrm>
          <a:prstGeom prst="rect">
            <a:avLst/>
          </a:prstGeom>
        </p:spPr>
        <p:txBody>
          <a:bodyPr>
            <a:prstTxWarp prst="textNoShape">
              <a:avLst/>
            </a:prstTxWarp>
            <a:spAutoFit/>
          </a:bodyPr>
          <a:lstStyle/>
          <a:p>
            <a:pPr algn="ctr" eaLnBrk="0" hangingPunct="0">
              <a:spcBef>
                <a:spcPct val="50000"/>
              </a:spcBef>
              <a:buClr>
                <a:srgbClr val="0000FF"/>
              </a:buClr>
              <a:defRPr/>
            </a:pPr>
            <a:r>
              <a:rPr lang="en-US" sz="3000" b="1">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Go into your shell. </a:t>
            </a:r>
          </a:p>
          <a:p>
            <a:pPr algn="ctr" eaLnBrk="0" hangingPunct="0">
              <a:spcBef>
                <a:spcPct val="50000"/>
              </a:spcBef>
              <a:buClr>
                <a:srgbClr val="0000FF"/>
              </a:buClr>
              <a:defRPr/>
            </a:pPr>
            <a:r>
              <a:rPr lang="en-US" sz="3000" b="1">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Take 3 belly breaths and think calm thoughts.</a:t>
            </a:r>
            <a:endParaRPr lang="en-US" sz="3000" b="1">
              <a:effectLst>
                <a:outerShdw blurRad="38100" dist="38100" dir="2700000" algn="tl">
                  <a:srgbClr val="DDDDDD"/>
                </a:outerShdw>
              </a:effectLst>
              <a:latin typeface="Arial" pitchFamily="1" charset="0"/>
              <a:ea typeface="ＭＳ Ｐゴシック" pitchFamily="1" charset="-128"/>
              <a:cs typeface="ＭＳ Ｐゴシック" pitchFamily="1" charset="-128"/>
            </a:endParaRPr>
          </a:p>
          <a:p>
            <a:pPr eaLnBrk="0" hangingPunct="0">
              <a:spcBef>
                <a:spcPct val="20000"/>
              </a:spcBef>
              <a:buClr>
                <a:srgbClr val="0000FF"/>
              </a:buClr>
              <a:buFontTx/>
              <a:buChar char="•"/>
              <a:defRPr/>
            </a:pPr>
            <a:endParaRPr lang="en-US">
              <a:latin typeface="Arial" pitchFamily="1" charset="0"/>
              <a:ea typeface="ＭＳ Ｐゴシック" pitchFamily="1" charset="-128"/>
              <a:cs typeface="ＭＳ Ｐゴシック" pitchFamily="1" charset="-128"/>
            </a:endParaRPr>
          </a:p>
        </p:txBody>
      </p:sp>
      <p:sp>
        <p:nvSpPr>
          <p:cNvPr id="5" name="TextBox 4"/>
          <p:cNvSpPr txBox="1"/>
          <p:nvPr/>
        </p:nvSpPr>
        <p:spPr>
          <a:xfrm>
            <a:off x="400050" y="6276975"/>
            <a:ext cx="5619750" cy="276225"/>
          </a:xfrm>
          <a:prstGeom prst="rect">
            <a:avLst/>
          </a:prstGeom>
          <a:noFill/>
        </p:spPr>
        <p:txBody>
          <a:bodyPr wrap="none">
            <a:spAutoFit/>
          </a:bodyPr>
          <a:lstStyle/>
          <a:p>
            <a:pPr>
              <a:defRPr/>
            </a:pPr>
            <a:r>
              <a:rPr lang="en-US" sz="12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4</a:t>
            </a:r>
          </a:p>
        </p:txBody>
      </p:sp>
      <p:pic>
        <p:nvPicPr>
          <p:cNvPr id="47107" name="Picture 3" descr="snail_4feelings.png"/>
          <p:cNvPicPr>
            <a:picLocks noChangeAspect="1"/>
          </p:cNvPicPr>
          <p:nvPr/>
        </p:nvPicPr>
        <p:blipFill>
          <a:blip r:embed="rId3"/>
          <a:srcRect/>
          <a:stretch>
            <a:fillRect/>
          </a:stretch>
        </p:blipFill>
        <p:spPr bwMode="auto">
          <a:xfrm>
            <a:off x="1666875" y="838200"/>
            <a:ext cx="5800725" cy="5307013"/>
          </a:xfrm>
          <a:prstGeom prst="rect">
            <a:avLst/>
          </a:prstGeom>
          <a:noFill/>
          <a:ln w="9525">
            <a:noFill/>
            <a:miter lim="800000"/>
            <a:headEnd/>
            <a:tailEnd/>
          </a:ln>
        </p:spPr>
      </p:pic>
      <p:sp>
        <p:nvSpPr>
          <p:cNvPr id="4" name="Rectangle 3"/>
          <p:cNvSpPr/>
          <p:nvPr/>
        </p:nvSpPr>
        <p:spPr>
          <a:xfrm>
            <a:off x="4876800" y="609600"/>
            <a:ext cx="3733800" cy="1938338"/>
          </a:xfrm>
          <a:prstGeom prst="rect">
            <a:avLst/>
          </a:prstGeom>
        </p:spPr>
        <p:txBody>
          <a:bodyPr>
            <a:prstTxWarp prst="textNoShape">
              <a:avLst/>
            </a:prstTxWarp>
            <a:spAutoFit/>
          </a:bodyPr>
          <a:lstStyle/>
          <a:p>
            <a:pPr algn="ctr" eaLnBrk="0" hangingPunct="0">
              <a:spcBef>
                <a:spcPct val="50000"/>
              </a:spcBef>
              <a:buClr>
                <a:srgbClr val="0000FF"/>
              </a:buClr>
              <a:defRPr/>
            </a:pPr>
            <a:r>
              <a:rPr lang="en-US" sz="3000" b="1">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Come out of shell, express your feelings and think of a solution.</a:t>
            </a:r>
            <a:endParaRPr lang="en-US" sz="3000">
              <a:latin typeface="Arial" pitchFamily="1" charset="0"/>
              <a:ea typeface="ＭＳ Ｐゴシック" pitchFamily="1" charset="-128"/>
              <a:cs typeface="ＭＳ Ｐゴシック" pitchFamily="1" charset="-128"/>
            </a:endParaRPr>
          </a:p>
        </p:txBody>
      </p:sp>
      <p:sp>
        <p:nvSpPr>
          <p:cNvPr id="5" name="TextBox 4"/>
          <p:cNvSpPr txBox="1"/>
          <p:nvPr/>
        </p:nvSpPr>
        <p:spPr>
          <a:xfrm>
            <a:off x="400050" y="6276975"/>
            <a:ext cx="5619750" cy="276225"/>
          </a:xfrm>
          <a:prstGeom prst="rect">
            <a:avLst/>
          </a:prstGeom>
          <a:noFill/>
        </p:spPr>
        <p:txBody>
          <a:bodyPr wrap="none">
            <a:spAutoFit/>
          </a:bodyPr>
          <a:lstStyle/>
          <a:p>
            <a:pPr>
              <a:defRPr/>
            </a:pPr>
            <a:r>
              <a:rPr lang="en-US" sz="1200" kern="0" dirty="0">
                <a:latin typeface="Arial" pitchFamily="1" charset="0"/>
                <a:ea typeface="ＭＳ Ｐゴシック" pitchFamily="1" charset="-128"/>
                <a:cs typeface="ＭＳ Ｐゴシック" pitchFamily="1" charset="-128"/>
              </a:rPr>
              <a:t>Adapted by WestEd Teaching Pyramid – 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5"/>
          <p:cNvSpPr txBox="1">
            <a:spLocks noChangeAspect="1" noChangeArrowheads="1"/>
          </p:cNvSpPr>
          <p:nvPr/>
        </p:nvSpPr>
        <p:spPr bwMode="auto">
          <a:xfrm>
            <a:off x="889000" y="6029325"/>
            <a:ext cx="1355725" cy="366713"/>
          </a:xfrm>
          <a:prstGeom prst="rect">
            <a:avLst/>
          </a:prstGeom>
          <a:noFill/>
          <a:ln w="9525">
            <a:noFill/>
            <a:miter lim="800000"/>
            <a:headEnd/>
            <a:tailEnd/>
          </a:ln>
        </p:spPr>
        <p:txBody>
          <a:bodyPr>
            <a:prstTxWarp prst="textNoShape">
              <a:avLst/>
            </a:prstTxWarp>
            <a:spAutoFit/>
          </a:bodyPr>
          <a:lstStyle/>
          <a:p>
            <a:pPr algn="ctr" eaLnBrk="0" hangingPunct="0"/>
            <a:r>
              <a:rPr lang="en-US" b="1">
                <a:solidFill>
                  <a:srgbClr val="CCCC00"/>
                </a:solidFill>
              </a:rPr>
              <a:t> </a:t>
            </a:r>
          </a:p>
        </p:txBody>
      </p:sp>
      <p:sp>
        <p:nvSpPr>
          <p:cNvPr id="49155" name="Text Box 6"/>
          <p:cNvSpPr txBox="1">
            <a:spLocks noChangeArrowheads="1"/>
          </p:cNvSpPr>
          <p:nvPr/>
        </p:nvSpPr>
        <p:spPr bwMode="auto">
          <a:xfrm>
            <a:off x="904875" y="5583238"/>
            <a:ext cx="963613" cy="1311275"/>
          </a:xfrm>
          <a:prstGeom prst="rect">
            <a:avLst/>
          </a:prstGeom>
          <a:noFill/>
          <a:ln w="9525">
            <a:noFill/>
            <a:miter lim="800000"/>
            <a:headEnd/>
            <a:tailEnd/>
          </a:ln>
        </p:spPr>
        <p:txBody>
          <a:bodyPr>
            <a:prstTxWarp prst="textNoShape">
              <a:avLst/>
            </a:prstTxWarp>
            <a:spAutoFit/>
          </a:bodyPr>
          <a:lstStyle/>
          <a:p>
            <a:pPr algn="ctr" eaLnBrk="0" hangingPunct="0"/>
            <a:r>
              <a:rPr lang="en-US" sz="8000" b="1">
                <a:solidFill>
                  <a:srgbClr val="CCCC00"/>
                </a:solidFill>
              </a:rPr>
              <a:t> </a:t>
            </a:r>
          </a:p>
        </p:txBody>
      </p:sp>
      <p:sp>
        <p:nvSpPr>
          <p:cNvPr id="49156" name="Rectangle 14"/>
          <p:cNvSpPr>
            <a:spLocks noGrp="1" noChangeArrowheads="1"/>
          </p:cNvSpPr>
          <p:nvPr>
            <p:ph type="title"/>
          </p:nvPr>
        </p:nvSpPr>
        <p:spPr>
          <a:xfrm>
            <a:off x="457200" y="76200"/>
            <a:ext cx="8229600" cy="990600"/>
          </a:xfrm>
        </p:spPr>
        <p:txBody>
          <a:bodyPr/>
          <a:lstStyle/>
          <a:p>
            <a:r>
              <a:rPr lang="en-US" sz="3600" smtClean="0"/>
              <a:t>Tucking Technique (CA CSEFEL)</a:t>
            </a:r>
          </a:p>
        </p:txBody>
      </p:sp>
      <p:sp>
        <p:nvSpPr>
          <p:cNvPr id="13" name="Rectangle 9"/>
          <p:cNvSpPr>
            <a:spLocks noChangeArrowheads="1"/>
          </p:cNvSpPr>
          <p:nvPr/>
        </p:nvSpPr>
        <p:spPr bwMode="auto">
          <a:xfrm>
            <a:off x="304800" y="1295400"/>
            <a:ext cx="2286000" cy="914400"/>
          </a:xfrm>
          <a:prstGeom prst="rect">
            <a:avLst/>
          </a:prstGeom>
          <a:noFill/>
          <a:ln w="9525">
            <a:noFill/>
            <a:miter lim="800000"/>
            <a:headEnd/>
            <a:tailEnd/>
          </a:ln>
          <a:effectLst/>
        </p:spPr>
        <p:txBody>
          <a:bodyPr>
            <a:prstTxWarp prst="textNoShape">
              <a:avLst/>
            </a:prstTxWarp>
          </a:bodyPr>
          <a:lstStyle/>
          <a:p>
            <a:pPr algn="ctr" eaLnBrk="0" hangingPunct="0">
              <a:spcBef>
                <a:spcPct val="50000"/>
              </a:spcBef>
              <a:buClr>
                <a:srgbClr val="0000FF"/>
              </a:buClr>
              <a:defRPr/>
            </a:pPr>
            <a:r>
              <a:rPr lang="en-US" sz="2000" b="1" dirty="0">
                <a:solidFill>
                  <a:schemeClr val="tx2"/>
                </a:solidFill>
                <a:effectLst>
                  <a:outerShdw blurRad="38100" dist="38100" dir="2700000" algn="tl">
                    <a:srgbClr val="DDDDDD"/>
                  </a:outerShdw>
                </a:effectLst>
                <a:latin typeface="Arial" pitchFamily="-109" charset="0"/>
                <a:ea typeface="ＭＳ Ｐゴシック" pitchFamily="-109" charset="-128"/>
                <a:cs typeface="ＭＳ Ｐゴシック" pitchFamily="-109" charset="-128"/>
              </a:rPr>
              <a:t>Something happens</a:t>
            </a:r>
            <a:endParaRPr lang="en-US" sz="2000" b="1" dirty="0">
              <a:effectLst>
                <a:outerShdw blurRad="38100" dist="38100" dir="2700000" algn="tl">
                  <a:srgbClr val="DDDDDD"/>
                </a:outerShdw>
              </a:effectLst>
              <a:latin typeface="Arial" pitchFamily="-109" charset="0"/>
              <a:ea typeface="ＭＳ Ｐゴシック" pitchFamily="-109" charset="-128"/>
              <a:cs typeface="ＭＳ Ｐゴシック" pitchFamily="-109" charset="-128"/>
            </a:endParaRPr>
          </a:p>
          <a:p>
            <a:pPr marL="342900" indent="-342900" eaLnBrk="0" hangingPunct="0">
              <a:spcBef>
                <a:spcPct val="20000"/>
              </a:spcBef>
              <a:buClr>
                <a:srgbClr val="0000FF"/>
              </a:buClr>
              <a:buFontTx/>
              <a:buChar char="•"/>
              <a:defRPr/>
            </a:pPr>
            <a:endParaRPr lang="en-US" sz="2000" dirty="0">
              <a:latin typeface="Arial" pitchFamily="-109" charset="0"/>
              <a:ea typeface="ＭＳ Ｐゴシック" pitchFamily="-109" charset="-128"/>
              <a:cs typeface="ＭＳ Ｐゴシック" pitchFamily="-109" charset="-128"/>
            </a:endParaRPr>
          </a:p>
        </p:txBody>
      </p:sp>
      <p:sp>
        <p:nvSpPr>
          <p:cNvPr id="14" name="Rectangle 10"/>
          <p:cNvSpPr>
            <a:spLocks noChangeArrowheads="1"/>
          </p:cNvSpPr>
          <p:nvPr/>
        </p:nvSpPr>
        <p:spPr bwMode="auto">
          <a:xfrm>
            <a:off x="7315200" y="1295400"/>
            <a:ext cx="1371600" cy="1373188"/>
          </a:xfrm>
          <a:prstGeom prst="rect">
            <a:avLst/>
          </a:prstGeom>
          <a:noFill/>
          <a:ln w="9525">
            <a:noFill/>
            <a:miter lim="800000"/>
            <a:headEnd/>
            <a:tailEnd/>
          </a:ln>
          <a:effectLst/>
        </p:spPr>
        <p:txBody>
          <a:bodyPr>
            <a:prstTxWarp prst="textNoShape">
              <a:avLst/>
            </a:prstTxWarp>
          </a:bodyPr>
          <a:lstStyle/>
          <a:p>
            <a:pPr algn="ctr" eaLnBrk="0" hangingPunct="0">
              <a:spcBef>
                <a:spcPct val="50000"/>
              </a:spcBef>
              <a:buClr>
                <a:srgbClr val="0000FF"/>
              </a:buClr>
            </a:pPr>
            <a:r>
              <a:rPr lang="en-US" sz="2000" b="1">
                <a:solidFill>
                  <a:schemeClr val="tx2"/>
                </a:solidFill>
                <a:effectLst>
                  <a:outerShdw blurRad="38100" dist="38100" dir="2700000" algn="tl">
                    <a:srgbClr val="DDDDDD"/>
                  </a:outerShdw>
                </a:effectLst>
              </a:rPr>
              <a:t>Stop.</a:t>
            </a:r>
            <a:br>
              <a:rPr lang="en-US" sz="2000" b="1">
                <a:solidFill>
                  <a:schemeClr val="tx2"/>
                </a:solidFill>
                <a:effectLst>
                  <a:outerShdw blurRad="38100" dist="38100" dir="2700000" algn="tl">
                    <a:srgbClr val="DDDDDD"/>
                  </a:outerShdw>
                </a:effectLst>
              </a:rPr>
            </a:br>
            <a:r>
              <a:rPr lang="en-US" sz="2000" b="1">
                <a:solidFill>
                  <a:schemeClr val="tx2"/>
                </a:solidFill>
                <a:effectLst>
                  <a:outerShdw blurRad="38100" dist="38100" dir="2700000" algn="tl">
                    <a:srgbClr val="DDDDDD"/>
                  </a:outerShdw>
                </a:effectLst>
              </a:rPr>
              <a:t>Think:</a:t>
            </a:r>
            <a:br>
              <a:rPr lang="en-US" sz="2000" b="1">
                <a:solidFill>
                  <a:schemeClr val="tx2"/>
                </a:solidFill>
                <a:effectLst>
                  <a:outerShdw blurRad="38100" dist="38100" dir="2700000" algn="tl">
                    <a:srgbClr val="DDDDDD"/>
                  </a:outerShdw>
                </a:effectLst>
              </a:rPr>
            </a:br>
            <a:r>
              <a:rPr lang="en-US" sz="2000" b="1">
                <a:solidFill>
                  <a:schemeClr val="tx2"/>
                </a:solidFill>
                <a:effectLst>
                  <a:outerShdw blurRad="38100" dist="38100" dir="2700000" algn="tl">
                    <a:srgbClr val="DDDDDD"/>
                  </a:outerShdw>
                </a:effectLst>
              </a:rPr>
              <a:t>What Am I Feeling? </a:t>
            </a:r>
            <a:endParaRPr lang="en-US" sz="2000"/>
          </a:p>
        </p:txBody>
      </p:sp>
      <p:sp>
        <p:nvSpPr>
          <p:cNvPr id="15" name="Rectangle 11"/>
          <p:cNvSpPr>
            <a:spLocks noChangeArrowheads="1"/>
          </p:cNvSpPr>
          <p:nvPr/>
        </p:nvSpPr>
        <p:spPr bwMode="auto">
          <a:xfrm>
            <a:off x="762000" y="3962400"/>
            <a:ext cx="3429000" cy="1143000"/>
          </a:xfrm>
          <a:prstGeom prst="rect">
            <a:avLst/>
          </a:prstGeom>
          <a:noFill/>
          <a:ln w="9525">
            <a:noFill/>
            <a:miter lim="800000"/>
            <a:headEnd/>
            <a:tailEnd/>
          </a:ln>
          <a:effectLst/>
        </p:spPr>
        <p:txBody>
          <a:bodyPr>
            <a:prstTxWarp prst="textNoShape">
              <a:avLst/>
            </a:prstTxWarp>
          </a:bodyPr>
          <a:lstStyle/>
          <a:p>
            <a:pPr algn="ctr" eaLnBrk="0" hangingPunct="0">
              <a:spcBef>
                <a:spcPct val="50000"/>
              </a:spcBef>
              <a:buClr>
                <a:srgbClr val="0000FF"/>
              </a:buClr>
              <a:defRPr/>
            </a:pPr>
            <a:r>
              <a:rPr lang="en-US" sz="2000" b="1" dirty="0">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Go into your shell. Take 3 belly breaths and think calm thoughts</a:t>
            </a:r>
            <a:endParaRPr lang="en-US" sz="2000" b="1" dirty="0">
              <a:effectLst>
                <a:outerShdw blurRad="38100" dist="38100" dir="2700000" algn="tl">
                  <a:srgbClr val="DDDDDD"/>
                </a:outerShdw>
              </a:effectLst>
              <a:latin typeface="Arial" pitchFamily="1" charset="0"/>
              <a:ea typeface="ＭＳ Ｐゴシック" pitchFamily="1" charset="-128"/>
              <a:cs typeface="ＭＳ Ｐゴシック" pitchFamily="1" charset="-128"/>
            </a:endParaRPr>
          </a:p>
          <a:p>
            <a:pPr eaLnBrk="0" hangingPunct="0">
              <a:spcBef>
                <a:spcPct val="20000"/>
              </a:spcBef>
              <a:buClr>
                <a:srgbClr val="0000FF"/>
              </a:buClr>
              <a:buFontTx/>
              <a:buChar char="•"/>
              <a:defRPr/>
            </a:pPr>
            <a:endParaRPr lang="en-US" sz="2000" dirty="0">
              <a:latin typeface="Arial" pitchFamily="1" charset="0"/>
              <a:ea typeface="ＭＳ Ｐゴシック" pitchFamily="1" charset="-128"/>
              <a:cs typeface="ＭＳ Ｐゴシック" pitchFamily="1" charset="-128"/>
            </a:endParaRPr>
          </a:p>
        </p:txBody>
      </p:sp>
      <p:sp>
        <p:nvSpPr>
          <p:cNvPr id="16" name="Rectangle 12"/>
          <p:cNvSpPr>
            <a:spLocks noChangeArrowheads="1"/>
          </p:cNvSpPr>
          <p:nvPr/>
        </p:nvSpPr>
        <p:spPr bwMode="auto">
          <a:xfrm>
            <a:off x="7086600" y="3962400"/>
            <a:ext cx="1905000" cy="1676400"/>
          </a:xfrm>
          <a:prstGeom prst="rect">
            <a:avLst/>
          </a:prstGeom>
          <a:noFill/>
          <a:ln w="9525">
            <a:noFill/>
            <a:miter lim="800000"/>
            <a:headEnd/>
            <a:tailEnd/>
          </a:ln>
          <a:effectLst/>
        </p:spPr>
        <p:txBody>
          <a:bodyPr>
            <a:prstTxWarp prst="textNoShape">
              <a:avLst/>
            </a:prstTxWarp>
          </a:bodyPr>
          <a:lstStyle/>
          <a:p>
            <a:pPr algn="ctr" eaLnBrk="0" hangingPunct="0">
              <a:spcBef>
                <a:spcPct val="50000"/>
              </a:spcBef>
              <a:buClr>
                <a:srgbClr val="0000FF"/>
              </a:buClr>
              <a:defRPr/>
            </a:pPr>
            <a:r>
              <a:rPr lang="en-US" sz="2000" b="1" dirty="0">
                <a:solidFill>
                  <a:schemeClr val="tx2"/>
                </a:solidFill>
                <a:effectLst>
                  <a:outerShdw blurRad="38100" dist="38100" dir="2700000" algn="tl">
                    <a:srgbClr val="DDDDDD"/>
                  </a:outerShdw>
                </a:effectLst>
                <a:latin typeface="Arial" pitchFamily="1" charset="0"/>
                <a:ea typeface="ＭＳ Ｐゴシック" pitchFamily="1" charset="-128"/>
                <a:cs typeface="ＭＳ Ｐゴシック" pitchFamily="1" charset="-128"/>
              </a:rPr>
              <a:t>Come out of shell, express your feelings and think of a solution</a:t>
            </a:r>
            <a:endParaRPr lang="en-US" sz="2000" dirty="0">
              <a:latin typeface="Arial" pitchFamily="1" charset="0"/>
              <a:ea typeface="ＭＳ Ｐゴシック" pitchFamily="1" charset="-128"/>
              <a:cs typeface="ＭＳ Ｐゴシック" pitchFamily="1" charset="-128"/>
            </a:endParaRPr>
          </a:p>
        </p:txBody>
      </p:sp>
      <p:pic>
        <p:nvPicPr>
          <p:cNvPr id="49161" name="Picture 16" descr="snail_1ouch.png"/>
          <p:cNvPicPr>
            <a:picLocks noChangeAspect="1"/>
          </p:cNvPicPr>
          <p:nvPr/>
        </p:nvPicPr>
        <p:blipFill>
          <a:blip r:embed="rId3"/>
          <a:srcRect/>
          <a:stretch>
            <a:fillRect/>
          </a:stretch>
        </p:blipFill>
        <p:spPr bwMode="auto">
          <a:xfrm>
            <a:off x="533400" y="1970088"/>
            <a:ext cx="3276600" cy="1881187"/>
          </a:xfrm>
          <a:prstGeom prst="rect">
            <a:avLst/>
          </a:prstGeom>
          <a:noFill/>
          <a:ln w="9525">
            <a:noFill/>
            <a:miter lim="800000"/>
            <a:headEnd/>
            <a:tailEnd/>
          </a:ln>
        </p:spPr>
      </p:pic>
      <p:pic>
        <p:nvPicPr>
          <p:cNvPr id="49162" name="Picture 17" descr="snail_2stop.png"/>
          <p:cNvPicPr>
            <a:picLocks noChangeAspect="1"/>
          </p:cNvPicPr>
          <p:nvPr/>
        </p:nvPicPr>
        <p:blipFill>
          <a:blip r:embed="rId4"/>
          <a:srcRect/>
          <a:stretch>
            <a:fillRect/>
          </a:stretch>
        </p:blipFill>
        <p:spPr bwMode="auto">
          <a:xfrm>
            <a:off x="4953000" y="1447800"/>
            <a:ext cx="2590800" cy="2403475"/>
          </a:xfrm>
          <a:prstGeom prst="rect">
            <a:avLst/>
          </a:prstGeom>
          <a:noFill/>
          <a:ln w="9525">
            <a:noFill/>
            <a:miter lim="800000"/>
            <a:headEnd/>
            <a:tailEnd/>
          </a:ln>
        </p:spPr>
      </p:pic>
      <p:pic>
        <p:nvPicPr>
          <p:cNvPr id="49163" name="Picture 18" descr="snail_3tuck.png"/>
          <p:cNvPicPr>
            <a:picLocks noChangeAspect="1"/>
          </p:cNvPicPr>
          <p:nvPr/>
        </p:nvPicPr>
        <p:blipFill>
          <a:blip r:embed="rId5"/>
          <a:srcRect/>
          <a:stretch>
            <a:fillRect/>
          </a:stretch>
        </p:blipFill>
        <p:spPr bwMode="auto">
          <a:xfrm>
            <a:off x="465138" y="4419600"/>
            <a:ext cx="3268662" cy="2133600"/>
          </a:xfrm>
          <a:prstGeom prst="rect">
            <a:avLst/>
          </a:prstGeom>
          <a:noFill/>
          <a:ln w="9525">
            <a:noFill/>
            <a:miter lim="800000"/>
            <a:headEnd/>
            <a:tailEnd/>
          </a:ln>
        </p:spPr>
      </p:pic>
      <p:pic>
        <p:nvPicPr>
          <p:cNvPr id="49164" name="Picture 19" descr="snail_4feelings.png"/>
          <p:cNvPicPr>
            <a:picLocks noChangeAspect="1"/>
          </p:cNvPicPr>
          <p:nvPr/>
        </p:nvPicPr>
        <p:blipFill>
          <a:blip r:embed="rId6"/>
          <a:srcRect/>
          <a:stretch>
            <a:fillRect/>
          </a:stretch>
        </p:blipFill>
        <p:spPr bwMode="auto">
          <a:xfrm>
            <a:off x="4953000" y="4221163"/>
            <a:ext cx="2547938" cy="2332037"/>
          </a:xfrm>
          <a:prstGeom prst="rect">
            <a:avLst/>
          </a:prstGeom>
          <a:noFill/>
          <a:ln w="9525">
            <a:noFill/>
            <a:miter lim="800000"/>
            <a:headEnd/>
            <a:tailEnd/>
          </a:ln>
        </p:spPr>
      </p:pic>
      <p:sp>
        <p:nvSpPr>
          <p:cNvPr id="17" name="TextBox 16"/>
          <p:cNvSpPr txBox="1"/>
          <p:nvPr/>
        </p:nvSpPr>
        <p:spPr>
          <a:xfrm>
            <a:off x="228600" y="6505575"/>
            <a:ext cx="5619750" cy="276225"/>
          </a:xfrm>
          <a:prstGeom prst="rect">
            <a:avLst/>
          </a:prstGeom>
          <a:noFill/>
        </p:spPr>
        <p:txBody>
          <a:bodyPr wrap="none">
            <a:spAutoFit/>
          </a:bodyPr>
          <a:lstStyle/>
          <a:p>
            <a:pPr>
              <a:defRPr/>
            </a:pPr>
            <a:r>
              <a:rPr lang="en-US" sz="1200" kern="0" dirty="0">
                <a:latin typeface="Arial" pitchFamily="1" charset="0"/>
                <a:ea typeface="ＭＳ Ｐゴシック" pitchFamily="1" charset="-128"/>
                <a:cs typeface="ＭＳ Ｐゴシック" pitchFamily="1" charset="-128"/>
              </a:rPr>
              <a:t>Adapted by WestEd Teaching Pyramid – </a:t>
            </a:r>
            <a:r>
              <a:rPr lang="en-US" sz="1200" kern="0" dirty="0" err="1">
                <a:latin typeface="Arial" pitchFamily="1" charset="0"/>
                <a:ea typeface="ＭＳ Ｐゴシック" pitchFamily="1" charset="-128"/>
                <a:cs typeface="ＭＳ Ｐゴシック" pitchFamily="1" charset="-128"/>
              </a:rPr>
              <a:t>www.CAinclusion.org/teachingpyramid</a:t>
            </a:r>
            <a:endParaRPr lang="en-US" sz="1200" dirty="0">
              <a:latin typeface="Arial" pitchFamily="1" charset="0"/>
              <a:ea typeface="ＭＳ Ｐゴシック" pitchFamily="1" charset="-128"/>
              <a:cs typeface="ＭＳ Ｐゴシック" pitchFamily="1" charset="-128"/>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76200"/>
            <a:ext cx="8839200" cy="838200"/>
          </a:xfrm>
        </p:spPr>
        <p:txBody>
          <a:bodyPr/>
          <a:lstStyle/>
          <a:p>
            <a:r>
              <a:rPr lang="en-US" sz="3300"/>
              <a:t>Teacher Tips on the Tucking Technique</a:t>
            </a:r>
          </a:p>
        </p:txBody>
      </p:sp>
      <p:sp>
        <p:nvSpPr>
          <p:cNvPr id="51203" name="Text Box 3"/>
          <p:cNvSpPr txBox="1">
            <a:spLocks noChangeArrowheads="1"/>
          </p:cNvSpPr>
          <p:nvPr/>
        </p:nvSpPr>
        <p:spPr bwMode="auto">
          <a:xfrm>
            <a:off x="357188" y="6172200"/>
            <a:ext cx="7491412" cy="400050"/>
          </a:xfrm>
          <a:prstGeom prst="rect">
            <a:avLst/>
          </a:prstGeom>
          <a:noFill/>
          <a:ln w="9525">
            <a:noFill/>
            <a:miter lim="800000"/>
            <a:headEnd/>
            <a:tailEnd/>
          </a:ln>
        </p:spPr>
        <p:txBody>
          <a:bodyPr>
            <a:prstTxWarp prst="textNoShape">
              <a:avLst/>
            </a:prstTxWarp>
            <a:spAutoFit/>
          </a:bodyPr>
          <a:lstStyle/>
          <a:p>
            <a:pPr eaLnBrk="0" hangingPunct="0"/>
            <a:r>
              <a:rPr lang="en-US" sz="1000"/>
              <a:t>Adapted from Webster-Stratton, C. (1991).  The teachers and children videotape series: Dina dinosaur school. Seattle, WA:  The Incredible Years.</a:t>
            </a:r>
          </a:p>
        </p:txBody>
      </p:sp>
      <p:sp>
        <p:nvSpPr>
          <p:cNvPr id="51204" name="Rectangle 4"/>
          <p:cNvSpPr>
            <a:spLocks noGrp="1" noChangeArrowheads="1"/>
          </p:cNvSpPr>
          <p:nvPr>
            <p:ph type="body" idx="1"/>
          </p:nvPr>
        </p:nvSpPr>
        <p:spPr>
          <a:xfrm>
            <a:off x="381000" y="685800"/>
            <a:ext cx="8382000" cy="5562600"/>
          </a:xfrm>
        </p:spPr>
        <p:txBody>
          <a:bodyPr/>
          <a:lstStyle/>
          <a:p>
            <a:pPr>
              <a:lnSpc>
                <a:spcPct val="90000"/>
              </a:lnSpc>
            </a:pPr>
            <a:r>
              <a:rPr lang="en-US" sz="2400" smtClean="0"/>
              <a:t>Model remaining calm</a:t>
            </a:r>
          </a:p>
          <a:p>
            <a:pPr>
              <a:lnSpc>
                <a:spcPct val="90000"/>
              </a:lnSpc>
            </a:pPr>
            <a:r>
              <a:rPr lang="en-US" sz="2400" smtClean="0"/>
              <a:t>Teach the child the steps of how to manage feelings and calm down (“think like a snail”)</a:t>
            </a:r>
          </a:p>
          <a:p>
            <a:pPr lvl="1">
              <a:lnSpc>
                <a:spcPct val="90000"/>
              </a:lnSpc>
            </a:pPr>
            <a:r>
              <a:rPr lang="en-US" sz="2200" smtClean="0"/>
              <a:t>Step 1:  Recognize that something happened.</a:t>
            </a:r>
          </a:p>
          <a:p>
            <a:pPr lvl="1">
              <a:lnSpc>
                <a:spcPct val="90000"/>
              </a:lnSpc>
            </a:pPr>
            <a:r>
              <a:rPr lang="en-US" sz="2200" smtClean="0"/>
              <a:t>Step 2:  Stop. Think: what are you feeling? Acknowledge your feeling and maybe do something physical to let that feeling out.</a:t>
            </a:r>
          </a:p>
          <a:p>
            <a:pPr lvl="1">
              <a:lnSpc>
                <a:spcPct val="90000"/>
              </a:lnSpc>
            </a:pPr>
            <a:r>
              <a:rPr lang="en-US" sz="2200" smtClean="0"/>
              <a:t>Step 3:  Tuck inside your “shell” and take 3 belly breaths to help you become calm.</a:t>
            </a:r>
          </a:p>
          <a:p>
            <a:pPr lvl="1">
              <a:lnSpc>
                <a:spcPct val="90000"/>
              </a:lnSpc>
            </a:pPr>
            <a:r>
              <a:rPr lang="en-US" sz="2200" smtClean="0"/>
              <a:t>Step 4:  Come out, express your feelings, and think of a solution.</a:t>
            </a:r>
          </a:p>
          <a:p>
            <a:pPr>
              <a:lnSpc>
                <a:spcPct val="90000"/>
              </a:lnSpc>
            </a:pPr>
            <a:r>
              <a:rPr lang="en-US" sz="2400" smtClean="0"/>
              <a:t>Practice steps frequently (see cue cards outlining each step)</a:t>
            </a:r>
          </a:p>
          <a:p>
            <a:pPr>
              <a:lnSpc>
                <a:spcPct val="90000"/>
              </a:lnSpc>
            </a:pPr>
            <a:r>
              <a:rPr lang="en-US" sz="2400" smtClean="0"/>
              <a:t>Prepare for and help the child handle strong emotions and to think of a solution (see “What Can the Child Do?” list)</a:t>
            </a:r>
          </a:p>
          <a:p>
            <a:pPr>
              <a:lnSpc>
                <a:spcPct val="90000"/>
              </a:lnSpc>
            </a:pPr>
            <a:r>
              <a:rPr lang="en-US" sz="2400" smtClean="0"/>
              <a:t>Give encouragement and acknowledgement as children make efforts to do the steps</a:t>
            </a:r>
          </a:p>
          <a:p>
            <a:pPr>
              <a:lnSpc>
                <a:spcPct val="90000"/>
              </a:lnSpc>
            </a:pPr>
            <a:r>
              <a:rPr lang="en-US" sz="2400" smtClean="0"/>
              <a:t>Involve families – teach the “Snail Technique”</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rcRect l="3163" t="1135" r="47804" b="72263"/>
          <a:stretch>
            <a:fillRect/>
          </a:stretch>
        </p:blipFill>
        <p:spPr bwMode="auto">
          <a:xfrm>
            <a:off x="457200" y="349250"/>
            <a:ext cx="2362200" cy="1708150"/>
          </a:xfrm>
          <a:prstGeom prst="rect">
            <a:avLst/>
          </a:prstGeom>
          <a:noFill/>
          <a:ln w="9525">
            <a:noFill/>
            <a:miter lim="800000"/>
            <a:headEnd/>
            <a:tailEnd/>
          </a:ln>
        </p:spPr>
      </p:pic>
      <p:sp>
        <p:nvSpPr>
          <p:cNvPr id="52227" name="Text Box 4"/>
          <p:cNvSpPr txBox="1">
            <a:spLocks noChangeArrowheads="1"/>
          </p:cNvSpPr>
          <p:nvPr/>
        </p:nvSpPr>
        <p:spPr bwMode="auto">
          <a:xfrm>
            <a:off x="4648200" y="762000"/>
            <a:ext cx="40386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a:latin typeface="Verdana" pitchFamily="-84" charset="0"/>
            </a:endParaRPr>
          </a:p>
        </p:txBody>
      </p:sp>
      <p:sp>
        <p:nvSpPr>
          <p:cNvPr id="52228" name="Title 7"/>
          <p:cNvSpPr>
            <a:spLocks noGrp="1"/>
          </p:cNvSpPr>
          <p:nvPr>
            <p:ph type="title"/>
          </p:nvPr>
        </p:nvSpPr>
        <p:spPr/>
        <p:txBody>
          <a:bodyPr/>
          <a:lstStyle/>
          <a:p>
            <a:pPr algn="r"/>
            <a:r>
              <a:rPr lang="en-US" smtClean="0"/>
              <a:t>What Can The Child Do?</a:t>
            </a:r>
          </a:p>
        </p:txBody>
      </p:sp>
      <p:sp>
        <p:nvSpPr>
          <p:cNvPr id="52229" name="Content Placeholder 8"/>
          <p:cNvSpPr>
            <a:spLocks noGrp="1"/>
          </p:cNvSpPr>
          <p:nvPr>
            <p:ph sz="half" idx="2"/>
          </p:nvPr>
        </p:nvSpPr>
        <p:spPr>
          <a:xfrm>
            <a:off x="457200" y="3475038"/>
            <a:ext cx="4040188" cy="3154362"/>
          </a:xfrm>
        </p:spPr>
        <p:txBody>
          <a:bodyPr/>
          <a:lstStyle/>
          <a:p>
            <a:r>
              <a:rPr lang="en-US" sz="2800" smtClean="0"/>
              <a:t>Get a teacher</a:t>
            </a:r>
          </a:p>
          <a:p>
            <a:r>
              <a:rPr lang="en-US" sz="2800" smtClean="0"/>
              <a:t>Ask in a friendly way</a:t>
            </a:r>
          </a:p>
          <a:p>
            <a:r>
              <a:rPr lang="en-US" sz="2800" smtClean="0"/>
              <a:t>Ignore</a:t>
            </a:r>
          </a:p>
          <a:p>
            <a:r>
              <a:rPr lang="en-US" sz="2800" smtClean="0"/>
              <a:t>Play</a:t>
            </a:r>
          </a:p>
          <a:p>
            <a:r>
              <a:rPr lang="en-US" sz="2800" smtClean="0"/>
              <a:t>Say, “Please stop.”</a:t>
            </a:r>
          </a:p>
          <a:p>
            <a:pPr>
              <a:buFontTx/>
              <a:buNone/>
            </a:pPr>
            <a:endParaRPr lang="en-US" smtClean="0"/>
          </a:p>
        </p:txBody>
      </p:sp>
      <p:sp>
        <p:nvSpPr>
          <p:cNvPr id="52230" name="Text Placeholder 15"/>
          <p:cNvSpPr>
            <a:spLocks noGrp="1"/>
          </p:cNvSpPr>
          <p:nvPr>
            <p:ph type="body" sz="quarter" idx="3"/>
          </p:nvPr>
        </p:nvSpPr>
        <p:spPr>
          <a:xfrm>
            <a:off x="571500" y="2057400"/>
            <a:ext cx="8001000" cy="1295400"/>
          </a:xfrm>
        </p:spPr>
        <p:txBody>
          <a:bodyPr anchor="t"/>
          <a:lstStyle/>
          <a:p>
            <a:pPr algn="ctr"/>
            <a:r>
              <a:rPr lang="en-US" sz="3200" smtClean="0"/>
              <a:t>Help the Child Think of a Possible Solution:</a:t>
            </a:r>
            <a:br>
              <a:rPr lang="en-US" sz="3200" smtClean="0"/>
            </a:br>
            <a:r>
              <a:rPr lang="en-US" sz="3200" b="0" i="1" smtClean="0"/>
              <a:t>(These are from the Solution Kit)</a:t>
            </a:r>
          </a:p>
        </p:txBody>
      </p:sp>
      <p:sp>
        <p:nvSpPr>
          <p:cNvPr id="52231" name="Content Placeholder 16"/>
          <p:cNvSpPr>
            <a:spLocks noGrp="1"/>
          </p:cNvSpPr>
          <p:nvPr>
            <p:ph sz="quarter" idx="4"/>
          </p:nvPr>
        </p:nvSpPr>
        <p:spPr>
          <a:xfrm>
            <a:off x="4645025" y="3475038"/>
            <a:ext cx="4041775" cy="3154362"/>
          </a:xfrm>
        </p:spPr>
        <p:txBody>
          <a:bodyPr/>
          <a:lstStyle/>
          <a:p>
            <a:r>
              <a:rPr lang="en-US" sz="2800" smtClean="0"/>
              <a:t>Say, “Please.”</a:t>
            </a:r>
          </a:p>
          <a:p>
            <a:r>
              <a:rPr lang="en-US" sz="2800" smtClean="0"/>
              <a:t>Share</a:t>
            </a:r>
          </a:p>
          <a:p>
            <a:r>
              <a:rPr lang="en-US" sz="2800" smtClean="0"/>
              <a:t>Trade a toy/item</a:t>
            </a:r>
          </a:p>
          <a:p>
            <a:r>
              <a:rPr lang="en-US" sz="2800" smtClean="0"/>
              <a:t>Wait and take turns</a:t>
            </a:r>
          </a:p>
          <a:p>
            <a:r>
              <a:rPr lang="en-US" sz="2800" smtClean="0"/>
              <a:t>Set a Timer</a:t>
            </a:r>
            <a:endParaRPr lang="en-US" smtClean="0"/>
          </a:p>
          <a:p>
            <a:pPr>
              <a:buFontTx/>
              <a:buNone/>
            </a:pPr>
            <a:endParaRPr lang="en-US" smtClean="0"/>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457200" y="1295400"/>
            <a:ext cx="8229600" cy="5181600"/>
          </a:xfrm>
        </p:spPr>
        <p:txBody>
          <a:bodyPr/>
          <a:lstStyle/>
          <a:p>
            <a:pPr>
              <a:lnSpc>
                <a:spcPct val="90000"/>
              </a:lnSpc>
              <a:buFontTx/>
              <a:buNone/>
            </a:pPr>
            <a:r>
              <a:rPr lang="en-US" sz="2400" smtClean="0"/>
              <a:t>	Dear Parent,</a:t>
            </a:r>
          </a:p>
          <a:p>
            <a:pPr>
              <a:lnSpc>
                <a:spcPct val="90000"/>
              </a:lnSpc>
              <a:buFontTx/>
              <a:buNone/>
            </a:pPr>
            <a:r>
              <a:rPr lang="en-US" sz="2400" smtClean="0"/>
              <a:t>     Billy was successful today with handling frustration and anger when we ran out of his favorite cracker at snack. When he felt himself getting upset, he stopped, took three belly breaths, and decided he would try one of the other crackers. That was a great solution and he really liked the new cracker, too! </a:t>
            </a:r>
            <a:br>
              <a:rPr lang="en-US" sz="2400" smtClean="0"/>
            </a:br>
            <a:r>
              <a:rPr lang="en-US" sz="800" smtClean="0"/>
              <a:t/>
            </a:r>
            <a:br>
              <a:rPr lang="en-US" sz="800" smtClean="0"/>
            </a:br>
            <a:r>
              <a:rPr lang="en-US" sz="2400" smtClean="0"/>
              <a:t>You can help Billy at home by asking him what he did at school today when we ran out of his favorite cracker. Ask him how he calmed down. Comment on what a good problem solver he is. Tell him that you hope that he will do that again when he gets frustrated about something.</a:t>
            </a:r>
            <a:br>
              <a:rPr lang="en-US" sz="2400" smtClean="0"/>
            </a:br>
            <a:r>
              <a:rPr lang="en-US" sz="900" smtClean="0"/>
              <a:t/>
            </a:r>
            <a:br>
              <a:rPr lang="en-US" sz="900" smtClean="0"/>
            </a:br>
            <a:r>
              <a:rPr lang="en-US" sz="2400" smtClean="0"/>
              <a:t>Thank you so much!</a:t>
            </a:r>
            <a:br>
              <a:rPr lang="en-US" sz="2400" smtClean="0"/>
            </a:br>
            <a:r>
              <a:rPr lang="en-US" sz="2400" smtClean="0"/>
              <a:t>Ms. Laura</a:t>
            </a:r>
            <a:endParaRPr lang="en-US" sz="2600" smtClean="0"/>
          </a:p>
        </p:txBody>
      </p:sp>
      <p:sp>
        <p:nvSpPr>
          <p:cNvPr id="53251" name="Rectangle 3"/>
          <p:cNvSpPr>
            <a:spLocks noGrp="1" noChangeArrowheads="1"/>
          </p:cNvSpPr>
          <p:nvPr>
            <p:ph type="title"/>
          </p:nvPr>
        </p:nvSpPr>
        <p:spPr>
          <a:xfrm>
            <a:off x="609600" y="304800"/>
            <a:ext cx="8229600" cy="990600"/>
          </a:xfrm>
        </p:spPr>
        <p:txBody>
          <a:bodyPr/>
          <a:lstStyle/>
          <a:p>
            <a:r>
              <a:rPr lang="en-US"/>
              <a:t>Super Snail Letter</a:t>
            </a:r>
            <a:endParaRPr lang="en-US" sz="2500">
              <a:solidFill>
                <a:schemeClr val="tx1"/>
              </a:solidFill>
              <a:latin typeface="Comic Sans MS" pitchFamily="-84" charset="0"/>
            </a:endParaRPr>
          </a:p>
        </p:txBody>
      </p:sp>
      <p:pic>
        <p:nvPicPr>
          <p:cNvPr id="53252" name="Picture 4" descr="snail_4feelings.png"/>
          <p:cNvPicPr>
            <a:picLocks noChangeAspect="1"/>
          </p:cNvPicPr>
          <p:nvPr/>
        </p:nvPicPr>
        <p:blipFill>
          <a:blip r:embed="rId3"/>
          <a:srcRect/>
          <a:stretch>
            <a:fillRect/>
          </a:stretch>
        </p:blipFill>
        <p:spPr bwMode="auto">
          <a:xfrm>
            <a:off x="7194550" y="381000"/>
            <a:ext cx="1416050" cy="12954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12738"/>
            <a:ext cx="8229600" cy="754062"/>
          </a:xfrm>
        </p:spPr>
        <p:txBody>
          <a:bodyPr/>
          <a:lstStyle/>
          <a:p>
            <a:r>
              <a:rPr lang="en-US" sz="2500" smtClean="0"/>
              <a:t>Sonia Snail is a terrific snail.  She likes to play with her friends at Wet Lake School.</a:t>
            </a:r>
          </a:p>
        </p:txBody>
      </p:sp>
      <p:pic>
        <p:nvPicPr>
          <p:cNvPr id="23555" name="Picture 51" descr="school.png"/>
          <p:cNvPicPr>
            <a:picLocks noChangeAspect="1"/>
          </p:cNvPicPr>
          <p:nvPr/>
        </p:nvPicPr>
        <p:blipFill>
          <a:blip r:embed="rId3"/>
          <a:srcRect/>
          <a:stretch>
            <a:fillRect/>
          </a:stretch>
        </p:blipFill>
        <p:spPr bwMode="auto">
          <a:xfrm>
            <a:off x="1219200" y="1219200"/>
            <a:ext cx="6705600" cy="5033963"/>
          </a:xfrm>
          <a:prstGeom prst="rect">
            <a:avLst/>
          </a:prstGeom>
          <a:noFill/>
          <a:ln w="12700">
            <a:solidFill>
              <a:schemeClr val="tx1"/>
            </a:solidFill>
            <a:miter lim="800000"/>
            <a:headEnd/>
            <a:tailEnd/>
          </a:ln>
        </p:spPr>
      </p:pic>
      <p:pic>
        <p:nvPicPr>
          <p:cNvPr id="23556" name="Picture 52" descr="snail_turtle_playing.png"/>
          <p:cNvPicPr>
            <a:picLocks noChangeAspect="1"/>
          </p:cNvPicPr>
          <p:nvPr/>
        </p:nvPicPr>
        <p:blipFill>
          <a:blip r:embed="rId4"/>
          <a:srcRect/>
          <a:stretch>
            <a:fillRect/>
          </a:stretch>
        </p:blipFill>
        <p:spPr bwMode="auto">
          <a:xfrm>
            <a:off x="2590800" y="1524000"/>
            <a:ext cx="2820988" cy="1885950"/>
          </a:xfrm>
          <a:prstGeom prst="rect">
            <a:avLst/>
          </a:prstGeom>
          <a:noFill/>
          <a:ln w="9525">
            <a:noFill/>
            <a:miter lim="800000"/>
            <a:headEnd/>
            <a:tailEnd/>
          </a:ln>
        </p:spPr>
      </p:pic>
      <p:pic>
        <p:nvPicPr>
          <p:cNvPr id="23557" name="Picture 53" descr="catepillar_1playing.png"/>
          <p:cNvPicPr>
            <a:picLocks noChangeAspect="1"/>
          </p:cNvPicPr>
          <p:nvPr/>
        </p:nvPicPr>
        <p:blipFill>
          <a:blip r:embed="rId5"/>
          <a:srcRect/>
          <a:stretch>
            <a:fillRect/>
          </a:stretch>
        </p:blipFill>
        <p:spPr bwMode="auto">
          <a:xfrm>
            <a:off x="5562600" y="2667000"/>
            <a:ext cx="1401763" cy="685800"/>
          </a:xfrm>
          <a:prstGeom prst="rect">
            <a:avLst/>
          </a:prstGeom>
          <a:noFill/>
          <a:ln w="9525">
            <a:noFill/>
            <a:miter lim="800000"/>
            <a:headEnd/>
            <a:tailEnd/>
          </a:ln>
        </p:spPr>
      </p:pic>
      <p:pic>
        <p:nvPicPr>
          <p:cNvPr id="23558" name="Picture 55" descr="dog_1playing.png"/>
          <p:cNvPicPr>
            <a:picLocks noChangeAspect="1"/>
          </p:cNvPicPr>
          <p:nvPr/>
        </p:nvPicPr>
        <p:blipFill>
          <a:blip r:embed="rId6"/>
          <a:srcRect/>
          <a:stretch>
            <a:fillRect/>
          </a:stretch>
        </p:blipFill>
        <p:spPr bwMode="auto">
          <a:xfrm flipH="1">
            <a:off x="5029200" y="2667000"/>
            <a:ext cx="908050" cy="1566863"/>
          </a:xfrm>
          <a:prstGeom prst="rect">
            <a:avLst/>
          </a:prstGeom>
          <a:noFill/>
          <a:ln w="9525">
            <a:noFill/>
            <a:miter lim="800000"/>
            <a:headEnd/>
            <a:tailEnd/>
          </a:ln>
        </p:spPr>
      </p:pic>
      <p:pic>
        <p:nvPicPr>
          <p:cNvPr id="23559" name="Picture 56" descr="mouse_1playing.png"/>
          <p:cNvPicPr>
            <a:picLocks noChangeAspect="1"/>
          </p:cNvPicPr>
          <p:nvPr/>
        </p:nvPicPr>
        <p:blipFill>
          <a:blip r:embed="rId7"/>
          <a:srcRect/>
          <a:stretch>
            <a:fillRect/>
          </a:stretch>
        </p:blipFill>
        <p:spPr bwMode="auto">
          <a:xfrm flipH="1">
            <a:off x="1295400" y="2498725"/>
            <a:ext cx="838200" cy="1311275"/>
          </a:xfrm>
          <a:prstGeom prst="rect">
            <a:avLst/>
          </a:prstGeom>
          <a:noFill/>
          <a:ln w="9525">
            <a:noFill/>
            <a:miter lim="800000"/>
            <a:headEnd/>
            <a:tailEnd/>
          </a:ln>
        </p:spPr>
      </p:pic>
      <p:pic>
        <p:nvPicPr>
          <p:cNvPr id="23560" name="Picture 54" descr="froggy_1playing.png"/>
          <p:cNvPicPr>
            <a:picLocks noChangeAspect="1"/>
          </p:cNvPicPr>
          <p:nvPr/>
        </p:nvPicPr>
        <p:blipFill>
          <a:blip r:embed="rId8"/>
          <a:srcRect/>
          <a:stretch>
            <a:fillRect/>
          </a:stretch>
        </p:blipFill>
        <p:spPr bwMode="auto">
          <a:xfrm>
            <a:off x="1676400" y="3352800"/>
            <a:ext cx="2044700" cy="112077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2800"/>
              <a:t>But sometimes things happen that can make Sonia really mad.  </a:t>
            </a:r>
          </a:p>
        </p:txBody>
      </p:sp>
      <p:pic>
        <p:nvPicPr>
          <p:cNvPr id="25603" name="Picture 4" descr="snail_mad.png"/>
          <p:cNvPicPr>
            <a:picLocks noChangeAspect="1"/>
          </p:cNvPicPr>
          <p:nvPr/>
        </p:nvPicPr>
        <p:blipFill>
          <a:blip r:embed="rId3"/>
          <a:srcRect/>
          <a:stretch>
            <a:fillRect/>
          </a:stretch>
        </p:blipFill>
        <p:spPr bwMode="auto">
          <a:xfrm>
            <a:off x="2743200" y="1676400"/>
            <a:ext cx="3786188" cy="39624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3" descr="mouse_2scared.png"/>
          <p:cNvPicPr>
            <a:picLocks noChangeAspect="1"/>
          </p:cNvPicPr>
          <p:nvPr/>
        </p:nvPicPr>
        <p:blipFill>
          <a:blip r:embed="rId3"/>
          <a:srcRect/>
          <a:stretch>
            <a:fillRect/>
          </a:stretch>
        </p:blipFill>
        <p:spPr bwMode="auto">
          <a:xfrm flipH="1">
            <a:off x="5410200" y="2057400"/>
            <a:ext cx="1606550" cy="2362200"/>
          </a:xfrm>
          <a:prstGeom prst="rect">
            <a:avLst/>
          </a:prstGeom>
          <a:noFill/>
          <a:ln w="9525">
            <a:noFill/>
            <a:miter lim="800000"/>
            <a:headEnd/>
            <a:tailEnd/>
          </a:ln>
        </p:spPr>
      </p:pic>
      <p:sp>
        <p:nvSpPr>
          <p:cNvPr id="27651" name="Rectangle 2"/>
          <p:cNvSpPr>
            <a:spLocks noGrp="1" noChangeArrowheads="1"/>
          </p:cNvSpPr>
          <p:nvPr>
            <p:ph type="title"/>
          </p:nvPr>
        </p:nvSpPr>
        <p:spPr>
          <a:xfrm>
            <a:off x="457200" y="350838"/>
            <a:ext cx="8229600" cy="1096962"/>
          </a:xfrm>
        </p:spPr>
        <p:txBody>
          <a:bodyPr/>
          <a:lstStyle/>
          <a:p>
            <a:r>
              <a:rPr lang="en-US" sz="2400"/>
              <a:t>When Sonia got mad, she used to hit, kick, or yell at her friends. Her friends would get mad or upset when she hit, kicked, or yelled at them.</a:t>
            </a:r>
          </a:p>
        </p:txBody>
      </p:sp>
      <p:sp>
        <p:nvSpPr>
          <p:cNvPr id="27652" name="Line 7"/>
          <p:cNvSpPr>
            <a:spLocks noChangeShapeType="1"/>
          </p:cNvSpPr>
          <p:nvPr/>
        </p:nvSpPr>
        <p:spPr bwMode="auto">
          <a:xfrm>
            <a:off x="3048000" y="2590800"/>
            <a:ext cx="0" cy="0"/>
          </a:xfrm>
          <a:prstGeom prst="line">
            <a:avLst/>
          </a:prstGeom>
          <a:noFill/>
          <a:ln w="76200">
            <a:solidFill>
              <a:schemeClr val="tx1"/>
            </a:solidFill>
            <a:round/>
            <a:headEnd/>
            <a:tailEnd/>
          </a:ln>
        </p:spPr>
        <p:txBody>
          <a:bodyPr>
            <a:prstTxWarp prst="textNoShape">
              <a:avLst/>
            </a:prstTxWarp>
          </a:bodyPr>
          <a:lstStyle/>
          <a:p>
            <a:endParaRPr lang="en-US"/>
          </a:p>
        </p:txBody>
      </p:sp>
      <p:pic>
        <p:nvPicPr>
          <p:cNvPr id="27653" name="Picture 10" descr="catepillar_2scared.png"/>
          <p:cNvPicPr>
            <a:picLocks noChangeAspect="1"/>
          </p:cNvPicPr>
          <p:nvPr/>
        </p:nvPicPr>
        <p:blipFill>
          <a:blip r:embed="rId4"/>
          <a:srcRect/>
          <a:stretch>
            <a:fillRect/>
          </a:stretch>
        </p:blipFill>
        <p:spPr bwMode="auto">
          <a:xfrm flipH="1">
            <a:off x="5867400" y="3352800"/>
            <a:ext cx="1601788" cy="1216025"/>
          </a:xfrm>
          <a:prstGeom prst="rect">
            <a:avLst/>
          </a:prstGeom>
          <a:noFill/>
          <a:ln w="9525">
            <a:noFill/>
            <a:miter lim="800000"/>
            <a:headEnd/>
            <a:tailEnd/>
          </a:ln>
        </p:spPr>
      </p:pic>
      <p:pic>
        <p:nvPicPr>
          <p:cNvPr id="27654" name="Picture 11" descr="dog_2scared.png"/>
          <p:cNvPicPr>
            <a:picLocks noChangeAspect="1"/>
          </p:cNvPicPr>
          <p:nvPr/>
        </p:nvPicPr>
        <p:blipFill>
          <a:blip r:embed="rId5"/>
          <a:srcRect/>
          <a:stretch>
            <a:fillRect/>
          </a:stretch>
        </p:blipFill>
        <p:spPr bwMode="auto">
          <a:xfrm flipH="1">
            <a:off x="7086600" y="2438400"/>
            <a:ext cx="1233488" cy="2646363"/>
          </a:xfrm>
          <a:prstGeom prst="rect">
            <a:avLst/>
          </a:prstGeom>
          <a:noFill/>
          <a:ln w="9525">
            <a:noFill/>
            <a:miter lim="800000"/>
            <a:headEnd/>
            <a:tailEnd/>
          </a:ln>
        </p:spPr>
      </p:pic>
      <p:pic>
        <p:nvPicPr>
          <p:cNvPr id="27655" name="Picture 12" descr="froggy_2scared.png"/>
          <p:cNvPicPr>
            <a:picLocks noChangeAspect="1"/>
          </p:cNvPicPr>
          <p:nvPr/>
        </p:nvPicPr>
        <p:blipFill>
          <a:blip r:embed="rId6"/>
          <a:srcRect/>
          <a:stretch>
            <a:fillRect/>
          </a:stretch>
        </p:blipFill>
        <p:spPr bwMode="auto">
          <a:xfrm flipH="1">
            <a:off x="5334000" y="4419600"/>
            <a:ext cx="2349500" cy="1985963"/>
          </a:xfrm>
          <a:prstGeom prst="rect">
            <a:avLst/>
          </a:prstGeom>
          <a:noFill/>
          <a:ln w="9525">
            <a:noFill/>
            <a:miter lim="800000"/>
            <a:headEnd/>
            <a:tailEnd/>
          </a:ln>
        </p:spPr>
      </p:pic>
      <p:pic>
        <p:nvPicPr>
          <p:cNvPr id="27656" name="Picture 14" descr="snail_angry.png"/>
          <p:cNvPicPr>
            <a:picLocks noChangeAspect="1"/>
          </p:cNvPicPr>
          <p:nvPr/>
        </p:nvPicPr>
        <p:blipFill>
          <a:blip r:embed="rId7"/>
          <a:srcRect/>
          <a:stretch>
            <a:fillRect/>
          </a:stretch>
        </p:blipFill>
        <p:spPr bwMode="auto">
          <a:xfrm rot="-759581">
            <a:off x="1143000" y="1905000"/>
            <a:ext cx="4148138" cy="35814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381000"/>
            <a:ext cx="8382000" cy="1447800"/>
          </a:xfrm>
        </p:spPr>
        <p:txBody>
          <a:bodyPr/>
          <a:lstStyle/>
          <a:p>
            <a:r>
              <a:rPr lang="en-US" sz="2800" smtClean="0"/>
              <a:t>Sonia now knows a new way to “think like a snail” when something happens </a:t>
            </a:r>
            <a:br>
              <a:rPr lang="en-US" sz="2800" smtClean="0"/>
            </a:br>
            <a:r>
              <a:rPr lang="en-US" sz="2800" smtClean="0"/>
              <a:t>to make her mad. </a:t>
            </a:r>
          </a:p>
        </p:txBody>
      </p:sp>
      <p:pic>
        <p:nvPicPr>
          <p:cNvPr id="29699" name="Picture 3" descr="snail_1ouch.png"/>
          <p:cNvPicPr>
            <a:picLocks noChangeAspect="1"/>
          </p:cNvPicPr>
          <p:nvPr/>
        </p:nvPicPr>
        <p:blipFill>
          <a:blip r:embed="rId3"/>
          <a:srcRect/>
          <a:stretch>
            <a:fillRect/>
          </a:stretch>
        </p:blipFill>
        <p:spPr bwMode="auto">
          <a:xfrm>
            <a:off x="1524000" y="2944813"/>
            <a:ext cx="5842000" cy="3352800"/>
          </a:xfrm>
          <a:prstGeom prst="rect">
            <a:avLst/>
          </a:prstGeom>
          <a:noFill/>
          <a:ln w="9525">
            <a:noFill/>
            <a:miter lim="800000"/>
            <a:headEnd/>
            <a:tailEnd/>
          </a:ln>
        </p:spPr>
      </p:pic>
      <p:sp>
        <p:nvSpPr>
          <p:cNvPr id="29700" name="TextBox 8"/>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1</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57200" y="533400"/>
            <a:ext cx="8153400" cy="1219200"/>
          </a:xfrm>
        </p:spPr>
        <p:txBody>
          <a:bodyPr/>
          <a:lstStyle/>
          <a:p>
            <a:r>
              <a:rPr lang="en-US" sz="2800" smtClean="0">
                <a:solidFill>
                  <a:srgbClr val="333399"/>
                </a:solidFill>
              </a:rPr>
              <a:t>She can </a:t>
            </a:r>
            <a:r>
              <a:rPr lang="en-US" sz="2800" smtClean="0">
                <a:solidFill>
                  <a:srgbClr val="FF0000"/>
                </a:solidFill>
              </a:rPr>
              <a:t>stop </a:t>
            </a:r>
            <a:r>
              <a:rPr lang="en-US" sz="2800" smtClean="0">
                <a:solidFill>
                  <a:srgbClr val="333399"/>
                </a:solidFill>
              </a:rPr>
              <a:t>and keep her hands, body, and yelling to herself. She can think, “What am I feeling?” If she is angry, she can stomp her feet and say “I’m mad!”</a:t>
            </a:r>
            <a:endParaRPr lang="en-US" sz="2100" smtClean="0">
              <a:solidFill>
                <a:srgbClr val="333399"/>
              </a:solidFill>
            </a:endParaRPr>
          </a:p>
        </p:txBody>
      </p:sp>
      <p:pic>
        <p:nvPicPr>
          <p:cNvPr id="31747" name="Picture 3" descr="snail_2stop.png"/>
          <p:cNvPicPr>
            <a:picLocks noChangeAspect="1"/>
          </p:cNvPicPr>
          <p:nvPr/>
        </p:nvPicPr>
        <p:blipFill>
          <a:blip r:embed="rId3"/>
          <a:srcRect/>
          <a:stretch>
            <a:fillRect/>
          </a:stretch>
        </p:blipFill>
        <p:spPr bwMode="auto">
          <a:xfrm>
            <a:off x="2247900" y="2057400"/>
            <a:ext cx="4572000" cy="4240213"/>
          </a:xfrm>
          <a:prstGeom prst="rect">
            <a:avLst/>
          </a:prstGeom>
          <a:noFill/>
          <a:ln w="9525">
            <a:noFill/>
            <a:miter lim="800000"/>
            <a:headEnd/>
            <a:tailEnd/>
          </a:ln>
        </p:spPr>
      </p:pic>
      <p:sp>
        <p:nvSpPr>
          <p:cNvPr id="31748" name="TextBox 5"/>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2</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2800" smtClean="0"/>
              <a:t>She can </a:t>
            </a:r>
            <a:r>
              <a:rPr lang="en-US" sz="2800" smtClean="0">
                <a:solidFill>
                  <a:srgbClr val="33CC33"/>
                </a:solidFill>
              </a:rPr>
              <a:t>tuck</a:t>
            </a:r>
            <a:r>
              <a:rPr lang="en-US" sz="2800" smtClean="0"/>
              <a:t> inside her shell and take </a:t>
            </a:r>
            <a:r>
              <a:rPr lang="en-US" sz="2800" smtClean="0">
                <a:solidFill>
                  <a:srgbClr val="33CC33"/>
                </a:solidFill>
              </a:rPr>
              <a:t>3 belly breaths to calm down.</a:t>
            </a:r>
            <a:endParaRPr lang="en-US" sz="2100" smtClean="0"/>
          </a:p>
        </p:txBody>
      </p:sp>
      <p:pic>
        <p:nvPicPr>
          <p:cNvPr id="33795" name="Picture 3" descr="snail_3tuck.png"/>
          <p:cNvPicPr>
            <a:picLocks noChangeAspect="1"/>
          </p:cNvPicPr>
          <p:nvPr/>
        </p:nvPicPr>
        <p:blipFill>
          <a:blip r:embed="rId3"/>
          <a:srcRect/>
          <a:stretch>
            <a:fillRect/>
          </a:stretch>
        </p:blipFill>
        <p:spPr bwMode="auto">
          <a:xfrm>
            <a:off x="1600200" y="2916238"/>
            <a:ext cx="5181600" cy="3381375"/>
          </a:xfrm>
          <a:prstGeom prst="rect">
            <a:avLst/>
          </a:prstGeom>
          <a:noFill/>
          <a:ln w="9525">
            <a:noFill/>
            <a:miter lim="800000"/>
            <a:headEnd/>
            <a:tailEnd/>
          </a:ln>
        </p:spPr>
      </p:pic>
      <p:sp>
        <p:nvSpPr>
          <p:cNvPr id="33796" name="TextBox 6"/>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3</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457200"/>
            <a:ext cx="8229600" cy="1371600"/>
          </a:xfrm>
        </p:spPr>
        <p:txBody>
          <a:bodyPr/>
          <a:lstStyle/>
          <a:p>
            <a:r>
              <a:rPr lang="en-US" sz="2800" smtClean="0"/>
              <a:t>Sonia can come out of her shell, express her feelings, then </a:t>
            </a:r>
            <a:r>
              <a:rPr lang="en-US" sz="2800" smtClean="0">
                <a:solidFill>
                  <a:srgbClr val="33CC33"/>
                </a:solidFill>
              </a:rPr>
              <a:t>think of a solution</a:t>
            </a:r>
            <a:r>
              <a:rPr lang="en-US" sz="2800" smtClean="0"/>
              <a:t> or a way to make it better.</a:t>
            </a:r>
            <a:endParaRPr lang="en-US" sz="2100" smtClean="0"/>
          </a:p>
        </p:txBody>
      </p:sp>
      <p:pic>
        <p:nvPicPr>
          <p:cNvPr id="35843" name="Picture 3" descr="snail_4feelings.png"/>
          <p:cNvPicPr>
            <a:picLocks noChangeAspect="1"/>
          </p:cNvPicPr>
          <p:nvPr/>
        </p:nvPicPr>
        <p:blipFill>
          <a:blip r:embed="rId3"/>
          <a:srcRect/>
          <a:stretch>
            <a:fillRect/>
          </a:stretch>
        </p:blipFill>
        <p:spPr bwMode="auto">
          <a:xfrm>
            <a:off x="2679700" y="2405063"/>
            <a:ext cx="4254500" cy="3892550"/>
          </a:xfrm>
          <a:prstGeom prst="rect">
            <a:avLst/>
          </a:prstGeom>
          <a:noFill/>
          <a:ln w="9525">
            <a:noFill/>
            <a:miter lim="800000"/>
            <a:headEnd/>
            <a:tailEnd/>
          </a:ln>
        </p:spPr>
      </p:pic>
      <p:sp>
        <p:nvSpPr>
          <p:cNvPr id="35844" name="TextBox 6"/>
          <p:cNvSpPr txBox="1">
            <a:spLocks noChangeArrowheads="1"/>
          </p:cNvSpPr>
          <p:nvPr/>
        </p:nvSpPr>
        <p:spPr bwMode="auto">
          <a:xfrm>
            <a:off x="914400" y="5562600"/>
            <a:ext cx="1066800" cy="461963"/>
          </a:xfrm>
          <a:prstGeom prst="rect">
            <a:avLst/>
          </a:prstGeom>
          <a:noFill/>
          <a:ln w="6350">
            <a:solidFill>
              <a:schemeClr val="tx1"/>
            </a:solidFill>
            <a:miter lim="800000"/>
            <a:headEnd/>
            <a:tailEnd/>
          </a:ln>
        </p:spPr>
        <p:txBody>
          <a:bodyPr>
            <a:prstTxWarp prst="textNoShape">
              <a:avLst/>
            </a:prstTxWarp>
            <a:spAutoFit/>
          </a:bodyPr>
          <a:lstStyle/>
          <a:p>
            <a:pPr eaLnBrk="0" hangingPunct="0"/>
            <a:r>
              <a:rPr lang="en-US"/>
              <a:t>Step 4</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81000"/>
            <a:ext cx="8229600" cy="1676400"/>
          </a:xfrm>
        </p:spPr>
        <p:txBody>
          <a:bodyPr/>
          <a:lstStyle/>
          <a:p>
            <a:r>
              <a:rPr lang="en-US" sz="2400" smtClean="0"/>
              <a:t>Sonia is happy when she plays with her friends and keeps her hands and body to herself. Friends also like it when Sonia stops and “thinks like a snail” when she gets mad. </a:t>
            </a:r>
          </a:p>
        </p:txBody>
      </p:sp>
      <p:sp>
        <p:nvSpPr>
          <p:cNvPr id="8" name="Rectangle 2"/>
          <p:cNvSpPr txBox="1">
            <a:spLocks noChangeArrowheads="1"/>
          </p:cNvSpPr>
          <p:nvPr/>
        </p:nvSpPr>
        <p:spPr bwMode="auto">
          <a:xfrm>
            <a:off x="381000" y="5410200"/>
            <a:ext cx="7696200" cy="1295400"/>
          </a:xfrm>
          <a:prstGeom prst="rect">
            <a:avLst/>
          </a:prstGeom>
          <a:noFill/>
          <a:ln w="9525">
            <a:noFill/>
            <a:miter lim="800000"/>
            <a:headEnd/>
            <a:tailEnd/>
          </a:ln>
        </p:spPr>
        <p:txBody>
          <a:bodyPr anchor="ctr">
            <a:prstTxWarp prst="textNoShape">
              <a:avLst/>
            </a:prstTxWarp>
          </a:bodyPr>
          <a:lstStyle/>
          <a:p>
            <a:pPr algn="ctr" eaLnBrk="0" hangingPunct="0">
              <a:defRPr/>
            </a:pPr>
            <a:r>
              <a:rPr lang="en-US" b="1" kern="0" dirty="0">
                <a:solidFill>
                  <a:srgbClr val="004080"/>
                </a:solidFill>
                <a:latin typeface="+mj-lt"/>
                <a:ea typeface="+mj-ea"/>
                <a:cs typeface="+mj-cs"/>
              </a:rPr>
              <a:t>If she forgets what to do, her teacher can help her when she is upset. Sonia has fun with her friends at Wet Lake School.</a:t>
            </a:r>
          </a:p>
        </p:txBody>
      </p:sp>
      <p:pic>
        <p:nvPicPr>
          <p:cNvPr id="37892" name="Picture 8" descr="catepillar_3happy.png"/>
          <p:cNvPicPr>
            <a:picLocks noChangeAspect="1"/>
          </p:cNvPicPr>
          <p:nvPr/>
        </p:nvPicPr>
        <p:blipFill>
          <a:blip r:embed="rId3"/>
          <a:srcRect/>
          <a:stretch>
            <a:fillRect/>
          </a:stretch>
        </p:blipFill>
        <p:spPr bwMode="auto">
          <a:xfrm>
            <a:off x="1089025" y="2667000"/>
            <a:ext cx="2781300" cy="2166938"/>
          </a:xfrm>
          <a:prstGeom prst="rect">
            <a:avLst/>
          </a:prstGeom>
          <a:noFill/>
          <a:ln w="9525">
            <a:noFill/>
            <a:miter lim="800000"/>
            <a:headEnd/>
            <a:tailEnd/>
          </a:ln>
        </p:spPr>
      </p:pic>
      <p:pic>
        <p:nvPicPr>
          <p:cNvPr id="37893" name="Picture 9" descr="dog_3happy.png"/>
          <p:cNvPicPr>
            <a:picLocks noChangeAspect="1"/>
          </p:cNvPicPr>
          <p:nvPr/>
        </p:nvPicPr>
        <p:blipFill>
          <a:blip r:embed="rId4"/>
          <a:srcRect/>
          <a:stretch>
            <a:fillRect/>
          </a:stretch>
        </p:blipFill>
        <p:spPr bwMode="auto">
          <a:xfrm rot="262668">
            <a:off x="5943600" y="1968500"/>
            <a:ext cx="1933575" cy="3305175"/>
          </a:xfrm>
          <a:prstGeom prst="rect">
            <a:avLst/>
          </a:prstGeom>
          <a:noFill/>
          <a:ln w="9525">
            <a:noFill/>
            <a:miter lim="800000"/>
            <a:headEnd/>
            <a:tailEnd/>
          </a:ln>
        </p:spPr>
      </p:pic>
      <p:pic>
        <p:nvPicPr>
          <p:cNvPr id="37894" name="Picture 11" descr="mouse_3happy.png"/>
          <p:cNvPicPr>
            <a:picLocks noChangeAspect="1"/>
          </p:cNvPicPr>
          <p:nvPr/>
        </p:nvPicPr>
        <p:blipFill>
          <a:blip r:embed="rId5"/>
          <a:srcRect/>
          <a:stretch>
            <a:fillRect/>
          </a:stretch>
        </p:blipFill>
        <p:spPr bwMode="auto">
          <a:xfrm>
            <a:off x="1851025" y="2057400"/>
            <a:ext cx="2160588" cy="3200400"/>
          </a:xfrm>
          <a:prstGeom prst="rect">
            <a:avLst/>
          </a:prstGeom>
          <a:noFill/>
          <a:ln w="9525">
            <a:noFill/>
            <a:miter lim="800000"/>
            <a:headEnd/>
            <a:tailEnd/>
          </a:ln>
        </p:spPr>
      </p:pic>
      <p:pic>
        <p:nvPicPr>
          <p:cNvPr id="37895" name="Picture 12" descr="snail_happy.png"/>
          <p:cNvPicPr>
            <a:picLocks noChangeAspect="1"/>
          </p:cNvPicPr>
          <p:nvPr/>
        </p:nvPicPr>
        <p:blipFill>
          <a:blip r:embed="rId6"/>
          <a:srcRect/>
          <a:stretch>
            <a:fillRect/>
          </a:stretch>
        </p:blipFill>
        <p:spPr bwMode="auto">
          <a:xfrm>
            <a:off x="2730500" y="2913063"/>
            <a:ext cx="3746500" cy="2420937"/>
          </a:xfrm>
          <a:prstGeom prst="rect">
            <a:avLst/>
          </a:prstGeom>
          <a:noFill/>
          <a:ln w="9525">
            <a:noFill/>
            <a:miter lim="800000"/>
            <a:headEnd/>
            <a:tailEnd/>
          </a:ln>
        </p:spPr>
      </p:pic>
      <p:pic>
        <p:nvPicPr>
          <p:cNvPr id="37896" name="Picture 10" descr="froggy_3happy.png"/>
          <p:cNvPicPr>
            <a:picLocks noChangeAspect="1"/>
          </p:cNvPicPr>
          <p:nvPr/>
        </p:nvPicPr>
        <p:blipFill>
          <a:blip r:embed="rId7"/>
          <a:srcRect/>
          <a:stretch>
            <a:fillRect/>
          </a:stretch>
        </p:blipFill>
        <p:spPr bwMode="auto">
          <a:xfrm>
            <a:off x="5356225" y="3754438"/>
            <a:ext cx="1947863" cy="171291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Footlight MT Ligh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12897</TotalTime>
  <Words>717</Words>
  <Application>Microsoft Office PowerPoint</Application>
  <PresentationFormat>On-screen Show (4:3)</PresentationFormat>
  <Paragraphs>116</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Blank Presentation</vt:lpstr>
      <vt:lpstr>PowerPoint Presentation</vt:lpstr>
      <vt:lpstr>Sonia Snail is a terrific snail.  She likes to play with her friends at Wet Lake School.</vt:lpstr>
      <vt:lpstr>But sometimes things happen that can make Sonia really mad.  </vt:lpstr>
      <vt:lpstr>When Sonia got mad, she used to hit, kick, or yell at her friends. Her friends would get mad or upset when she hit, kicked, or yelled at them.</vt:lpstr>
      <vt:lpstr>Sonia now knows a new way to “think like a snail” when something happens  to make her mad. </vt:lpstr>
      <vt:lpstr>She can stop and keep her hands, body, and yelling to herself. She can think, “What am I feeling?” If she is angry, she can stomp her feet and say “I’m mad!”</vt:lpstr>
      <vt:lpstr>She can tuck inside her shell and take 3 belly breaths to calm down.</vt:lpstr>
      <vt:lpstr>Sonia can come out of her shell, express her feelings, then think of a solution or a way to make it better.</vt:lpstr>
      <vt:lpstr>Sonia is happy when she plays with her friends and keeps her hands and body to herself. Friends also like it when Sonia stops and “thinks like a snail” when she gets mad. </vt:lpstr>
      <vt:lpstr>The End!</vt:lpstr>
      <vt:lpstr>PowerPoint Presentation</vt:lpstr>
      <vt:lpstr>PowerPoint Presentation</vt:lpstr>
      <vt:lpstr>PowerPoint Presentation</vt:lpstr>
      <vt:lpstr>PowerPoint Presentation</vt:lpstr>
      <vt:lpstr>Tucking Technique (CA CSEFEL)</vt:lpstr>
      <vt:lpstr>Teacher Tips on the Tucking Technique</vt:lpstr>
      <vt:lpstr>What Can The Child Do?</vt:lpstr>
      <vt:lpstr>Super Snail Letter</vt:lpstr>
    </vt:vector>
  </TitlesOfParts>
  <Company>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Alejandro Castillon</dc:creator>
  <cp:lastModifiedBy>Alexis J. Briggs</cp:lastModifiedBy>
  <cp:revision>170</cp:revision>
  <cp:lastPrinted>2012-05-01T21:09:55Z</cp:lastPrinted>
  <dcterms:created xsi:type="dcterms:W3CDTF">2013-05-05T08:24:27Z</dcterms:created>
  <dcterms:modified xsi:type="dcterms:W3CDTF">2016-07-25T17:34:12Z</dcterms:modified>
</cp:coreProperties>
</file>